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6"/>
  </p:notesMasterIdLst>
  <p:sldIdLst>
    <p:sldId id="256" r:id="rId2"/>
    <p:sldId id="382" r:id="rId3"/>
    <p:sldId id="381" r:id="rId4"/>
    <p:sldId id="371" r:id="rId5"/>
    <p:sldId id="385" r:id="rId6"/>
    <p:sldId id="367" r:id="rId7"/>
    <p:sldId id="360" r:id="rId8"/>
    <p:sldId id="365" r:id="rId9"/>
    <p:sldId id="364" r:id="rId10"/>
    <p:sldId id="358" r:id="rId11"/>
    <p:sldId id="366" r:id="rId12"/>
    <p:sldId id="362" r:id="rId13"/>
    <p:sldId id="257" r:id="rId14"/>
    <p:sldId id="369" r:id="rId15"/>
    <p:sldId id="378" r:id="rId16"/>
    <p:sldId id="384" r:id="rId17"/>
    <p:sldId id="370" r:id="rId18"/>
    <p:sldId id="372" r:id="rId19"/>
    <p:sldId id="373" r:id="rId20"/>
    <p:sldId id="387" r:id="rId21"/>
    <p:sldId id="374" r:id="rId22"/>
    <p:sldId id="375" r:id="rId23"/>
    <p:sldId id="376" r:id="rId24"/>
    <p:sldId id="377" r:id="rId25"/>
    <p:sldId id="380" r:id="rId26"/>
    <p:sldId id="379" r:id="rId27"/>
    <p:sldId id="383" r:id="rId28"/>
    <p:sldId id="386" r:id="rId29"/>
    <p:sldId id="356" r:id="rId30"/>
    <p:sldId id="351" r:id="rId31"/>
    <p:sldId id="352" r:id="rId32"/>
    <p:sldId id="355" r:id="rId33"/>
    <p:sldId id="357" r:id="rId34"/>
    <p:sldId id="368"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FBE5D6"/>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34" autoAdjust="0"/>
    <p:restoredTop sz="94660"/>
  </p:normalViewPr>
  <p:slideViewPr>
    <p:cSldViewPr snapToGrid="0">
      <p:cViewPr varScale="1">
        <p:scale>
          <a:sx n="114" d="100"/>
          <a:sy n="114" d="100"/>
        </p:scale>
        <p:origin x="167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068DC-B99A-4899-9A68-A0B815C11351}" type="datetimeFigureOut">
              <a:rPr lang="en-US" smtClean="0"/>
              <a:t>3/13/2024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B226AC-3E5F-44ED-A913-C42E3497A5AA}" type="slidenum">
              <a:rPr lang="en-US" smtClean="0"/>
              <a:t>‹#›</a:t>
            </a:fld>
            <a:endParaRPr lang="en-US"/>
          </a:p>
        </p:txBody>
      </p:sp>
    </p:spTree>
    <p:extLst>
      <p:ext uri="{BB962C8B-B14F-4D97-AF65-F5344CB8AC3E}">
        <p14:creationId xmlns:p14="http://schemas.microsoft.com/office/powerpoint/2010/main" val="2312832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1EA96E-4A3D-4136-85EF-088788FA5BD0}"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5508A-F3BA-4964-816A-4BEB5EA0A2F9}" type="slidenum">
              <a:rPr lang="en-US" smtClean="0"/>
              <a:t>‹#›</a:t>
            </a:fld>
            <a:endParaRPr lang="en-US"/>
          </a:p>
        </p:txBody>
      </p:sp>
    </p:spTree>
    <p:extLst>
      <p:ext uri="{BB962C8B-B14F-4D97-AF65-F5344CB8AC3E}">
        <p14:creationId xmlns:p14="http://schemas.microsoft.com/office/powerpoint/2010/main" val="2413154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14BE8D-5669-4F37-9997-65695FE2449C}"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5508A-F3BA-4964-816A-4BEB5EA0A2F9}" type="slidenum">
              <a:rPr lang="en-US" smtClean="0"/>
              <a:t>‹#›</a:t>
            </a:fld>
            <a:endParaRPr lang="en-US"/>
          </a:p>
        </p:txBody>
      </p:sp>
    </p:spTree>
    <p:extLst>
      <p:ext uri="{BB962C8B-B14F-4D97-AF65-F5344CB8AC3E}">
        <p14:creationId xmlns:p14="http://schemas.microsoft.com/office/powerpoint/2010/main" val="616781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BE5A0D-7088-49AB-96C0-70FAB311F07A}"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5508A-F3BA-4964-816A-4BEB5EA0A2F9}" type="slidenum">
              <a:rPr lang="en-US" smtClean="0"/>
              <a:t>‹#›</a:t>
            </a:fld>
            <a:endParaRPr lang="en-US"/>
          </a:p>
        </p:txBody>
      </p:sp>
    </p:spTree>
    <p:extLst>
      <p:ext uri="{BB962C8B-B14F-4D97-AF65-F5344CB8AC3E}">
        <p14:creationId xmlns:p14="http://schemas.microsoft.com/office/powerpoint/2010/main" val="1676942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AA3B61-6291-4B9A-94EE-7A1EDDC1E3C8}"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5508A-F3BA-4964-816A-4BEB5EA0A2F9}" type="slidenum">
              <a:rPr lang="en-US" smtClean="0"/>
              <a:t>‹#›</a:t>
            </a:fld>
            <a:endParaRPr lang="en-US"/>
          </a:p>
        </p:txBody>
      </p:sp>
    </p:spTree>
    <p:extLst>
      <p:ext uri="{BB962C8B-B14F-4D97-AF65-F5344CB8AC3E}">
        <p14:creationId xmlns:p14="http://schemas.microsoft.com/office/powerpoint/2010/main" val="3527890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C8D731-CECC-41F8-B310-FB76A89DEE93}"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5508A-F3BA-4964-816A-4BEB5EA0A2F9}" type="slidenum">
              <a:rPr lang="en-US" smtClean="0"/>
              <a:t>‹#›</a:t>
            </a:fld>
            <a:endParaRPr lang="en-US"/>
          </a:p>
        </p:txBody>
      </p:sp>
    </p:spTree>
    <p:extLst>
      <p:ext uri="{BB962C8B-B14F-4D97-AF65-F5344CB8AC3E}">
        <p14:creationId xmlns:p14="http://schemas.microsoft.com/office/powerpoint/2010/main" val="3179496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DB88E6-A55A-45D7-87D7-8F4D0A4EC3FC}" type="datetime1">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55508A-F3BA-4964-816A-4BEB5EA0A2F9}" type="slidenum">
              <a:rPr lang="en-US" smtClean="0"/>
              <a:t>‹#›</a:t>
            </a:fld>
            <a:endParaRPr lang="en-US"/>
          </a:p>
        </p:txBody>
      </p:sp>
    </p:spTree>
    <p:extLst>
      <p:ext uri="{BB962C8B-B14F-4D97-AF65-F5344CB8AC3E}">
        <p14:creationId xmlns:p14="http://schemas.microsoft.com/office/powerpoint/2010/main" val="120278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A7D14C-FD0B-492F-9E5B-8C3BF19383FD}" type="datetime1">
              <a:rPr lang="en-US" smtClean="0"/>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55508A-F3BA-4964-816A-4BEB5EA0A2F9}" type="slidenum">
              <a:rPr lang="en-US" smtClean="0"/>
              <a:t>‹#›</a:t>
            </a:fld>
            <a:endParaRPr lang="en-US"/>
          </a:p>
        </p:txBody>
      </p:sp>
    </p:spTree>
    <p:extLst>
      <p:ext uri="{BB962C8B-B14F-4D97-AF65-F5344CB8AC3E}">
        <p14:creationId xmlns:p14="http://schemas.microsoft.com/office/powerpoint/2010/main" val="3520220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B33DB9-44FB-4960-8FF8-5373A0319CEF}" type="datetime1">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55508A-F3BA-4964-816A-4BEB5EA0A2F9}" type="slidenum">
              <a:rPr lang="en-US" smtClean="0"/>
              <a:t>‹#›</a:t>
            </a:fld>
            <a:endParaRPr lang="en-US"/>
          </a:p>
        </p:txBody>
      </p:sp>
    </p:spTree>
    <p:extLst>
      <p:ext uri="{BB962C8B-B14F-4D97-AF65-F5344CB8AC3E}">
        <p14:creationId xmlns:p14="http://schemas.microsoft.com/office/powerpoint/2010/main" val="3642885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B8AF3D-BE35-4D96-B10C-730E64F8DD6D}" type="datetime1">
              <a:rPr lang="en-US" smtClean="0"/>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55508A-F3BA-4964-816A-4BEB5EA0A2F9}" type="slidenum">
              <a:rPr lang="en-US" smtClean="0"/>
              <a:t>‹#›</a:t>
            </a:fld>
            <a:endParaRPr lang="en-US"/>
          </a:p>
        </p:txBody>
      </p:sp>
    </p:spTree>
    <p:extLst>
      <p:ext uri="{BB962C8B-B14F-4D97-AF65-F5344CB8AC3E}">
        <p14:creationId xmlns:p14="http://schemas.microsoft.com/office/powerpoint/2010/main" val="1674746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CCC364-BD64-46F9-BE44-9ACCC2505DCC}" type="datetime1">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55508A-F3BA-4964-816A-4BEB5EA0A2F9}" type="slidenum">
              <a:rPr lang="en-US" smtClean="0"/>
              <a:t>‹#›</a:t>
            </a:fld>
            <a:endParaRPr lang="en-US"/>
          </a:p>
        </p:txBody>
      </p:sp>
    </p:spTree>
    <p:extLst>
      <p:ext uri="{BB962C8B-B14F-4D97-AF65-F5344CB8AC3E}">
        <p14:creationId xmlns:p14="http://schemas.microsoft.com/office/powerpoint/2010/main" val="3608823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68535B-7F68-4788-95C7-5DB399243E4A}" type="datetime1">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55508A-F3BA-4964-816A-4BEB5EA0A2F9}" type="slidenum">
              <a:rPr lang="en-US" smtClean="0"/>
              <a:t>‹#›</a:t>
            </a:fld>
            <a:endParaRPr lang="en-US"/>
          </a:p>
        </p:txBody>
      </p:sp>
    </p:spTree>
    <p:extLst>
      <p:ext uri="{BB962C8B-B14F-4D97-AF65-F5344CB8AC3E}">
        <p14:creationId xmlns:p14="http://schemas.microsoft.com/office/powerpoint/2010/main" val="1598068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17A2B-B098-4C43-8176-9CBAE46D3CC3}" type="datetime1">
              <a:rPr lang="en-US" smtClean="0"/>
              <a:t>3/13/2024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55508A-F3BA-4964-816A-4BEB5EA0A2F9}" type="slidenum">
              <a:rPr lang="en-US" smtClean="0"/>
              <a:t>‹#›</a:t>
            </a:fld>
            <a:endParaRPr lang="en-US"/>
          </a:p>
        </p:txBody>
      </p:sp>
    </p:spTree>
    <p:extLst>
      <p:ext uri="{BB962C8B-B14F-4D97-AF65-F5344CB8AC3E}">
        <p14:creationId xmlns:p14="http://schemas.microsoft.com/office/powerpoint/2010/main" val="14914061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13.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sourceforge.net/projects/cgisi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sourceforge.net/projects/cgisi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github.com/wfirst-cgi/emccd_detect"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22.sv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6.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6.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79C413-F269-447D-8A41-5BC3B2EC1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59972"/>
            <a:ext cx="3594100" cy="998361"/>
          </a:xfrm>
          <a:prstGeom prst="rect">
            <a:avLst/>
          </a:prstGeom>
        </p:spPr>
      </p:pic>
      <p:sp>
        <p:nvSpPr>
          <p:cNvPr id="5" name="Title 1">
            <a:extLst>
              <a:ext uri="{FF2B5EF4-FFF2-40B4-BE49-F238E27FC236}">
                <a16:creationId xmlns:a16="http://schemas.microsoft.com/office/drawing/2014/main" id="{6720AD55-A6FB-4B03-ABE2-C824BF3E4D79}"/>
              </a:ext>
            </a:extLst>
          </p:cNvPr>
          <p:cNvSpPr>
            <a:spLocks noGrp="1"/>
          </p:cNvSpPr>
          <p:nvPr>
            <p:ph type="ctrTitle"/>
          </p:nvPr>
        </p:nvSpPr>
        <p:spPr>
          <a:xfrm>
            <a:off x="245012" y="906305"/>
            <a:ext cx="8653975" cy="2387600"/>
          </a:xfrm>
        </p:spPr>
        <p:txBody>
          <a:bodyPr>
            <a:normAutofit fontScale="90000"/>
          </a:bodyPr>
          <a:lstStyle/>
          <a:p>
            <a:r>
              <a:rPr lang="en-US" sz="4800">
                <a:solidFill>
                  <a:srgbClr val="0070C0"/>
                </a:solidFill>
              </a:rPr>
              <a:t>Roman CGI</a:t>
            </a:r>
            <a:br>
              <a:rPr lang="en-US" sz="4800">
                <a:solidFill>
                  <a:srgbClr val="0070C0"/>
                </a:solidFill>
              </a:rPr>
            </a:br>
            <a:r>
              <a:rPr lang="en-US" sz="4800">
                <a:solidFill>
                  <a:srgbClr val="0070C0"/>
                </a:solidFill>
              </a:rPr>
              <a:t>Observing Scenario 11 </a:t>
            </a:r>
            <a:br>
              <a:rPr lang="en-US" sz="4800">
                <a:solidFill>
                  <a:srgbClr val="0070C0"/>
                </a:solidFill>
              </a:rPr>
            </a:br>
            <a:r>
              <a:rPr lang="en-US" sz="4800">
                <a:solidFill>
                  <a:srgbClr val="0070C0"/>
                </a:solidFill>
              </a:rPr>
              <a:t>Time Series Simulations</a:t>
            </a:r>
            <a:br>
              <a:rPr lang="en-US" sz="4800">
                <a:solidFill>
                  <a:srgbClr val="0070C0"/>
                </a:solidFill>
              </a:rPr>
            </a:br>
            <a:r>
              <a:rPr lang="en-US" sz="4000">
                <a:solidFill>
                  <a:srgbClr val="0070C0"/>
                </a:solidFill>
              </a:rPr>
              <a:t>(Hybrid Lyot Coronagraph, Band 1)</a:t>
            </a:r>
            <a:endParaRPr lang="en-US" sz="4800">
              <a:solidFill>
                <a:srgbClr val="0070C0"/>
              </a:solidFill>
            </a:endParaRPr>
          </a:p>
        </p:txBody>
      </p:sp>
      <p:sp>
        <p:nvSpPr>
          <p:cNvPr id="6" name="Subtitle 2">
            <a:extLst>
              <a:ext uri="{FF2B5EF4-FFF2-40B4-BE49-F238E27FC236}">
                <a16:creationId xmlns:a16="http://schemas.microsoft.com/office/drawing/2014/main" id="{6950A2D1-5904-4473-BAFD-1A41F683FAF1}"/>
              </a:ext>
            </a:extLst>
          </p:cNvPr>
          <p:cNvSpPr>
            <a:spLocks noGrp="1"/>
          </p:cNvSpPr>
          <p:nvPr>
            <p:ph type="subTitle" idx="1"/>
          </p:nvPr>
        </p:nvSpPr>
        <p:spPr>
          <a:xfrm>
            <a:off x="653528" y="3727292"/>
            <a:ext cx="7635860" cy="2895600"/>
          </a:xfrm>
        </p:spPr>
        <p:txBody>
          <a:bodyPr>
            <a:normAutofit/>
          </a:bodyPr>
          <a:lstStyle/>
          <a:p>
            <a:endParaRPr lang="en-US" sz="2000"/>
          </a:p>
          <a:p>
            <a:r>
              <a:rPr lang="en-US" sz="2900"/>
              <a:t>John Krist </a:t>
            </a:r>
          </a:p>
          <a:p>
            <a:r>
              <a:rPr lang="en-US" sz="2000"/>
              <a:t>(Jet Propulsion Laboratory, California Inst. of Technology)</a:t>
            </a:r>
          </a:p>
          <a:p>
            <a:r>
              <a:rPr lang="en-US" sz="2000"/>
              <a:t>Version 2</a:t>
            </a:r>
          </a:p>
          <a:p>
            <a:r>
              <a:rPr lang="en-US" sz="2000"/>
              <a:t>Revised 10 July 2023 (flight DM characteristics)</a:t>
            </a:r>
          </a:p>
          <a:p>
            <a:r>
              <a:rPr lang="en-US" sz="2000"/>
              <a:t>Revised 3 March 2024 (fixed XCENTER,YCENTER header keyword values)</a:t>
            </a:r>
          </a:p>
          <a:p>
            <a:endParaRPr lang="en-US" sz="2000"/>
          </a:p>
        </p:txBody>
      </p:sp>
      <p:sp>
        <p:nvSpPr>
          <p:cNvPr id="7" name="TextBox 6">
            <a:extLst>
              <a:ext uri="{FF2B5EF4-FFF2-40B4-BE49-F238E27FC236}">
                <a16:creationId xmlns:a16="http://schemas.microsoft.com/office/drawing/2014/main" id="{42DD6A61-E128-44DA-9285-31C9447DFD0C}"/>
              </a:ext>
            </a:extLst>
          </p:cNvPr>
          <p:cNvSpPr txBox="1"/>
          <p:nvPr/>
        </p:nvSpPr>
        <p:spPr>
          <a:xfrm>
            <a:off x="1306175" y="6434147"/>
            <a:ext cx="6452157" cy="261610"/>
          </a:xfrm>
          <a:prstGeom prst="rect">
            <a:avLst/>
          </a:prstGeom>
          <a:noFill/>
        </p:spPr>
        <p:txBody>
          <a:bodyPr wrap="square" rtlCol="0">
            <a:spAutoFit/>
          </a:bodyPr>
          <a:lstStyle/>
          <a:p>
            <a:pPr algn="ctr"/>
            <a:r>
              <a:rPr lang="en-US" sz="1100">
                <a:solidFill>
                  <a:schemeClr val="bg2">
                    <a:lumMod val="75000"/>
                  </a:schemeClr>
                </a:solidFill>
              </a:rPr>
              <a:t>© 2023, California Institute of Technology.  All rights reserved. Government sponsorship acknowledged.</a:t>
            </a:r>
          </a:p>
        </p:txBody>
      </p:sp>
    </p:spTree>
    <p:extLst>
      <p:ext uri="{BB962C8B-B14F-4D97-AF65-F5344CB8AC3E}">
        <p14:creationId xmlns:p14="http://schemas.microsoft.com/office/powerpoint/2010/main" val="3640983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5ACA-786F-4B3C-B07A-64DDDA65621A}"/>
              </a:ext>
            </a:extLst>
          </p:cNvPr>
          <p:cNvSpPr>
            <a:spLocks noGrp="1"/>
          </p:cNvSpPr>
          <p:nvPr>
            <p:ph type="title"/>
          </p:nvPr>
        </p:nvSpPr>
        <p:spPr>
          <a:xfrm>
            <a:off x="628650" y="115751"/>
            <a:ext cx="7886700" cy="620031"/>
          </a:xfrm>
        </p:spPr>
        <p:txBody>
          <a:bodyPr>
            <a:noAutofit/>
          </a:bodyPr>
          <a:lstStyle/>
          <a:p>
            <a:pPr algn="ctr"/>
            <a:r>
              <a:rPr lang="en-US" sz="2800"/>
              <a:t>Errors included in OS11 HLC time series optical model</a:t>
            </a:r>
          </a:p>
        </p:txBody>
      </p:sp>
      <p:sp>
        <p:nvSpPr>
          <p:cNvPr id="3" name="Content Placeholder 2">
            <a:extLst>
              <a:ext uri="{FF2B5EF4-FFF2-40B4-BE49-F238E27FC236}">
                <a16:creationId xmlns:a16="http://schemas.microsoft.com/office/drawing/2014/main" id="{11139A8A-D853-411B-BAB7-B99DC9E01A6E}"/>
              </a:ext>
            </a:extLst>
          </p:cNvPr>
          <p:cNvSpPr>
            <a:spLocks noGrp="1"/>
          </p:cNvSpPr>
          <p:nvPr>
            <p:ph idx="1"/>
          </p:nvPr>
        </p:nvSpPr>
        <p:spPr>
          <a:xfrm>
            <a:off x="628650" y="787080"/>
            <a:ext cx="7886700" cy="5358539"/>
          </a:xfrm>
        </p:spPr>
        <p:txBody>
          <a:bodyPr>
            <a:normAutofit fontScale="92500" lnSpcReduction="10000"/>
          </a:bodyPr>
          <a:lstStyle/>
          <a:p>
            <a:r>
              <a:rPr lang="en-US" sz="1100"/>
              <a:t>Static optical errors</a:t>
            </a:r>
          </a:p>
          <a:p>
            <a:pPr lvl="1"/>
            <a:r>
              <a:rPr lang="en-US" sz="900"/>
              <a:t>Measured OTA &amp; TCA (unmounted) optical errors, synthetic CGI optical errors matching measured (but not usable due to artifacts) error maps</a:t>
            </a:r>
          </a:p>
          <a:p>
            <a:pPr lvl="1"/>
            <a:r>
              <a:rPr lang="en-US" sz="900"/>
              <a:t>Stand-in for phase-retrieval-derived optical error map (used for initial phase flattening and in control model); uses computed phase errors at FPM entrance pupil, multiplied by 1.1x to represent phase retrieval errors</a:t>
            </a:r>
          </a:p>
          <a:p>
            <a:pPr lvl="1"/>
            <a:r>
              <a:rPr lang="en-US" sz="900"/>
              <a:t>Polarization aberrations (4 components: orthogonal input terms, orthogonal output terms &amp; cross-terms)</a:t>
            </a:r>
          </a:p>
          <a:p>
            <a:pPr lvl="1"/>
            <a:r>
              <a:rPr lang="en-US" sz="900"/>
              <a:t>Bulk shear of CGI relative to instrument carrier (@ FSM) of 0.14% of pupil diameter</a:t>
            </a:r>
          </a:p>
          <a:p>
            <a:r>
              <a:rPr lang="en-US" sz="1100"/>
              <a:t>Z4-Z37 aberrations vs time due to surface deformations &amp; misalignments</a:t>
            </a:r>
          </a:p>
          <a:p>
            <a:r>
              <a:rPr lang="en-US" sz="1100"/>
              <a:t>OTA &amp; TCA optics shifts vs time (implemented via shifts of optical error maps)</a:t>
            </a:r>
          </a:p>
          <a:p>
            <a:r>
              <a:rPr lang="en-US" sz="1100"/>
              <a:t>Bulk X,Y CGI shear vs time at IC-CGI interface (in addition to initial shear)</a:t>
            </a:r>
          </a:p>
          <a:p>
            <a:r>
              <a:rPr lang="en-US" sz="1100"/>
              <a:t>“Known” DM misalignments (included in system &amp; control model)</a:t>
            </a:r>
          </a:p>
          <a:p>
            <a:pPr lvl="1"/>
            <a:r>
              <a:rPr lang="en-US" sz="1000"/>
              <a:t>0.14 mm, -0.14 mm offsets (DM1,2)</a:t>
            </a:r>
          </a:p>
          <a:p>
            <a:pPr lvl="1"/>
            <a:r>
              <a:rPr lang="en-US" sz="1000"/>
              <a:t>0.11°, -0.11° rotations (DM1, 2)</a:t>
            </a:r>
          </a:p>
          <a:p>
            <a:r>
              <a:rPr lang="en-US" sz="1100"/>
              <a:t>“Unknown” DM misalignments (addition to known, included in system model but not control)</a:t>
            </a:r>
          </a:p>
          <a:p>
            <a:pPr lvl="1"/>
            <a:r>
              <a:rPr lang="en-US" sz="1000"/>
              <a:t>0.11 mm, -0.11 mm (DM1, 2)</a:t>
            </a:r>
          </a:p>
          <a:p>
            <a:pPr lvl="1"/>
            <a:r>
              <a:rPr lang="en-US" sz="1000"/>
              <a:t>0.1°, -0.1° rotations (DM1, 2)</a:t>
            </a:r>
          </a:p>
          <a:p>
            <a:pPr lvl="1"/>
            <a:r>
              <a:rPr lang="en-US" sz="1000"/>
              <a:t>0.3% mm/actuator spatial scale change</a:t>
            </a:r>
          </a:p>
          <a:p>
            <a:pPr lvl="1"/>
            <a:r>
              <a:rPr lang="en-US" sz="1000"/>
              <a:t>DM shifts vs time due to bench deformation, IC-CGI interface tilts</a:t>
            </a:r>
          </a:p>
          <a:p>
            <a:r>
              <a:rPr lang="en-US" sz="1100"/>
              <a:t>Measured flight DM characteristics, including dead actuators and actuator gain variations</a:t>
            </a:r>
          </a:p>
          <a:p>
            <a:r>
              <a:rPr lang="en-US" sz="1100"/>
              <a:t>DM bias = 40 V, neighbor rule enforced</a:t>
            </a:r>
          </a:p>
          <a:p>
            <a:r>
              <a:rPr lang="en-US" sz="1100"/>
              <a:t>15-bit DAC DM stroke quantization </a:t>
            </a:r>
          </a:p>
          <a:p>
            <a:r>
              <a:rPr lang="en-US" sz="1100"/>
              <a:t>CGI DM &amp; Lyot stop offsets vs time from bench deformations &amp; tilts at IC-CGI interface</a:t>
            </a:r>
          </a:p>
          <a:p>
            <a:r>
              <a:rPr lang="en-US" sz="1100"/>
              <a:t>DM surface change due to thermal variations</a:t>
            </a:r>
          </a:p>
          <a:p>
            <a:r>
              <a:rPr lang="en-US" sz="1100"/>
              <a:t>Imperfect FPM (known errors included in system &amp; control models, unknown included only in system model)</a:t>
            </a:r>
          </a:p>
          <a:p>
            <a:pPr lvl="1"/>
            <a:r>
              <a:rPr lang="en-US" sz="1000"/>
              <a:t>Known error: 1° clocking error</a:t>
            </a:r>
          </a:p>
          <a:p>
            <a:pPr lvl="1"/>
            <a:r>
              <a:rPr lang="en-US" sz="1000"/>
              <a:t>Unknown errors: -10 nm PMGI bias error, 5% PMGI height error, 0.5 </a:t>
            </a:r>
            <a:r>
              <a:rPr lang="el-GR" sz="1000"/>
              <a:t>μ</a:t>
            </a:r>
            <a:r>
              <a:rPr lang="en-US" sz="1000"/>
              <a:t>m PMGI misalignment, 5% Ni bias error, 0.14° unknown clocking error, 0.82 </a:t>
            </a:r>
            <a:r>
              <a:rPr lang="el-GR" sz="1000"/>
              <a:t>μ</a:t>
            </a:r>
            <a:r>
              <a:rPr lang="en-US" sz="1000"/>
              <a:t>m FPM offset, 0.4% scale; 70 </a:t>
            </a:r>
            <a:r>
              <a:rPr lang="el-GR" sz="1000"/>
              <a:t>μ</a:t>
            </a:r>
            <a:r>
              <a:rPr lang="en-US" sz="1000"/>
              <a:t>m offset along optical axis</a:t>
            </a:r>
            <a:endParaRPr lang="en-US" sz="900"/>
          </a:p>
        </p:txBody>
      </p:sp>
      <p:sp>
        <p:nvSpPr>
          <p:cNvPr id="4" name="TextBox 3">
            <a:extLst>
              <a:ext uri="{FF2B5EF4-FFF2-40B4-BE49-F238E27FC236}">
                <a16:creationId xmlns:a16="http://schemas.microsoft.com/office/drawing/2014/main" id="{2755BDAC-EEC8-40EB-A09F-987BEC9DEB8D}"/>
              </a:ext>
            </a:extLst>
          </p:cNvPr>
          <p:cNvSpPr txBox="1"/>
          <p:nvPr/>
        </p:nvSpPr>
        <p:spPr>
          <a:xfrm>
            <a:off x="445628" y="6145620"/>
            <a:ext cx="8155181" cy="369332"/>
          </a:xfrm>
          <a:prstGeom prst="rect">
            <a:avLst/>
          </a:prstGeom>
          <a:noFill/>
        </p:spPr>
        <p:txBody>
          <a:bodyPr wrap="none" rtlCol="0">
            <a:spAutoFit/>
          </a:bodyPr>
          <a:lstStyle/>
          <a:p>
            <a:r>
              <a:rPr lang="en-US"/>
              <a:t>Note: 1-iteration “refresh” EFC wavefront control in middle of OS11 not included here</a:t>
            </a:r>
          </a:p>
        </p:txBody>
      </p:sp>
      <p:sp>
        <p:nvSpPr>
          <p:cNvPr id="5" name="Slide Number Placeholder 4">
            <a:extLst>
              <a:ext uri="{FF2B5EF4-FFF2-40B4-BE49-F238E27FC236}">
                <a16:creationId xmlns:a16="http://schemas.microsoft.com/office/drawing/2014/main" id="{66DC3052-0FF4-49BC-87F1-7C102BFF0050}"/>
              </a:ext>
            </a:extLst>
          </p:cNvPr>
          <p:cNvSpPr>
            <a:spLocks noGrp="1"/>
          </p:cNvSpPr>
          <p:nvPr>
            <p:ph type="sldNum" sz="quarter" idx="12"/>
          </p:nvPr>
        </p:nvSpPr>
        <p:spPr/>
        <p:txBody>
          <a:bodyPr/>
          <a:lstStyle/>
          <a:p>
            <a:fld id="{FE55508A-F3BA-4964-816A-4BEB5EA0A2F9}" type="slidenum">
              <a:rPr lang="en-US" smtClean="0"/>
              <a:t>10</a:t>
            </a:fld>
            <a:endParaRPr lang="en-US"/>
          </a:p>
        </p:txBody>
      </p:sp>
    </p:spTree>
    <p:extLst>
      <p:ext uri="{BB962C8B-B14F-4D97-AF65-F5344CB8AC3E}">
        <p14:creationId xmlns:p14="http://schemas.microsoft.com/office/powerpoint/2010/main" val="2863900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29E0-AC4E-4206-8637-B0BED2316CCA}"/>
              </a:ext>
            </a:extLst>
          </p:cNvPr>
          <p:cNvSpPr>
            <a:spLocks noGrp="1"/>
          </p:cNvSpPr>
          <p:nvPr>
            <p:ph type="title"/>
          </p:nvPr>
        </p:nvSpPr>
        <p:spPr>
          <a:xfrm>
            <a:off x="628650" y="357811"/>
            <a:ext cx="7886700" cy="662141"/>
          </a:xfrm>
        </p:spPr>
        <p:txBody>
          <a:bodyPr>
            <a:normAutofit/>
          </a:bodyPr>
          <a:lstStyle/>
          <a:p>
            <a:pPr algn="ctr"/>
            <a:r>
              <a:rPr lang="en-US" sz="3000"/>
              <a:t>Current Modeling Uncertainty Factors (MUFs)</a:t>
            </a:r>
          </a:p>
        </p:txBody>
      </p:sp>
      <p:sp>
        <p:nvSpPr>
          <p:cNvPr id="3" name="Content Placeholder 2">
            <a:extLst>
              <a:ext uri="{FF2B5EF4-FFF2-40B4-BE49-F238E27FC236}">
                <a16:creationId xmlns:a16="http://schemas.microsoft.com/office/drawing/2014/main" id="{18F35931-389D-4E5C-9CB7-2B13F687A52F}"/>
              </a:ext>
            </a:extLst>
          </p:cNvPr>
          <p:cNvSpPr>
            <a:spLocks noGrp="1"/>
          </p:cNvSpPr>
          <p:nvPr>
            <p:ph idx="1"/>
          </p:nvPr>
        </p:nvSpPr>
        <p:spPr>
          <a:xfrm>
            <a:off x="1755770" y="1327930"/>
            <a:ext cx="6652503" cy="3263504"/>
          </a:xfrm>
        </p:spPr>
        <p:txBody>
          <a:bodyPr>
            <a:normAutofit fontScale="92500" lnSpcReduction="20000"/>
          </a:bodyPr>
          <a:lstStyle/>
          <a:p>
            <a:r>
              <a:rPr lang="en-US">
                <a:solidFill>
                  <a:srgbClr val="0070C0"/>
                </a:solidFill>
              </a:rPr>
              <a:t>STOP MUF</a:t>
            </a:r>
          </a:p>
          <a:p>
            <a:pPr lvl="1"/>
            <a:r>
              <a:rPr lang="en-US">
                <a:solidFill>
                  <a:srgbClr val="0070C0"/>
                </a:solidFill>
              </a:rPr>
              <a:t>2x structural deformation MUF</a:t>
            </a:r>
          </a:p>
          <a:p>
            <a:pPr lvl="2"/>
            <a:r>
              <a:rPr lang="en-US">
                <a:solidFill>
                  <a:srgbClr val="0070C0"/>
                </a:solidFill>
              </a:rPr>
              <a:t>increases beam shear, wavefront error drift by 2x</a:t>
            </a:r>
          </a:p>
          <a:p>
            <a:r>
              <a:rPr lang="en-US">
                <a:solidFill>
                  <a:srgbClr val="0070C0"/>
                </a:solidFill>
              </a:rPr>
              <a:t>Dynamics MUFs</a:t>
            </a:r>
          </a:p>
          <a:p>
            <a:pPr lvl="1"/>
            <a:r>
              <a:rPr lang="en-US">
                <a:solidFill>
                  <a:srgbClr val="0070C0"/>
                </a:solidFill>
              </a:rPr>
              <a:t>Frequency-dependent jitter MUFs</a:t>
            </a:r>
          </a:p>
          <a:p>
            <a:pPr lvl="2"/>
            <a:r>
              <a:rPr lang="en-US">
                <a:solidFill>
                  <a:srgbClr val="0070C0"/>
                </a:solidFill>
              </a:rPr>
              <a:t>3x (&lt;20 Hz), 4.27x (40-100 Hz), 8x (&gt;100 Hz)</a:t>
            </a:r>
          </a:p>
          <a:p>
            <a:r>
              <a:rPr lang="en-US">
                <a:solidFill>
                  <a:srgbClr val="7030A0"/>
                </a:solidFill>
              </a:rPr>
              <a:t>Diffraction MUFs</a:t>
            </a:r>
          </a:p>
          <a:p>
            <a:pPr lvl="1"/>
            <a:r>
              <a:rPr lang="en-US">
                <a:solidFill>
                  <a:srgbClr val="7030A0"/>
                </a:solidFill>
              </a:rPr>
              <a:t>2x contrast sensitivity to low-order errors (jitter, polarization)</a:t>
            </a:r>
          </a:p>
          <a:p>
            <a:pPr lvl="1"/>
            <a:r>
              <a:rPr lang="en-US">
                <a:solidFill>
                  <a:srgbClr val="7030A0"/>
                </a:solidFill>
              </a:rPr>
              <a:t>1.5x polarization aberrations</a:t>
            </a:r>
          </a:p>
          <a:p>
            <a:pPr marL="457200" lvl="1" indent="0">
              <a:buNone/>
            </a:pPr>
            <a:endParaRPr lang="en-US">
              <a:solidFill>
                <a:srgbClr val="7030A0"/>
              </a:solidFill>
            </a:endParaRPr>
          </a:p>
        </p:txBody>
      </p:sp>
      <p:sp>
        <p:nvSpPr>
          <p:cNvPr id="4" name="Left Brace 3">
            <a:extLst>
              <a:ext uri="{FF2B5EF4-FFF2-40B4-BE49-F238E27FC236}">
                <a16:creationId xmlns:a16="http://schemas.microsoft.com/office/drawing/2014/main" id="{6B1AB307-F2AA-4BA0-8E87-F5161DFF0861}"/>
              </a:ext>
            </a:extLst>
          </p:cNvPr>
          <p:cNvSpPr/>
          <p:nvPr/>
        </p:nvSpPr>
        <p:spPr>
          <a:xfrm>
            <a:off x="1550273" y="1327930"/>
            <a:ext cx="140940" cy="1818041"/>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5" name="TextBox 4">
            <a:extLst>
              <a:ext uri="{FF2B5EF4-FFF2-40B4-BE49-F238E27FC236}">
                <a16:creationId xmlns:a16="http://schemas.microsoft.com/office/drawing/2014/main" id="{746EB1B7-F85E-4D0F-8310-687A77AE670B}"/>
              </a:ext>
            </a:extLst>
          </p:cNvPr>
          <p:cNvSpPr txBox="1"/>
          <p:nvPr/>
        </p:nvSpPr>
        <p:spPr>
          <a:xfrm>
            <a:off x="658862" y="2025717"/>
            <a:ext cx="790601" cy="507831"/>
          </a:xfrm>
          <a:prstGeom prst="rect">
            <a:avLst/>
          </a:prstGeom>
          <a:noFill/>
        </p:spPr>
        <p:txBody>
          <a:bodyPr wrap="none" rtlCol="0">
            <a:spAutoFit/>
          </a:bodyPr>
          <a:lstStyle/>
          <a:p>
            <a:pPr algn="ctr"/>
            <a:r>
              <a:rPr lang="en-US" sz="1350">
                <a:solidFill>
                  <a:srgbClr val="4472C4"/>
                </a:solidFill>
              </a:rPr>
              <a:t>Always</a:t>
            </a:r>
          </a:p>
          <a:p>
            <a:pPr algn="ctr"/>
            <a:r>
              <a:rPr lang="en-US" sz="1350">
                <a:solidFill>
                  <a:srgbClr val="4472C4"/>
                </a:solidFill>
              </a:rPr>
              <a:t>included</a:t>
            </a:r>
          </a:p>
        </p:txBody>
      </p:sp>
      <p:sp>
        <p:nvSpPr>
          <p:cNvPr id="6" name="Slide Number Placeholder 5">
            <a:extLst>
              <a:ext uri="{FF2B5EF4-FFF2-40B4-BE49-F238E27FC236}">
                <a16:creationId xmlns:a16="http://schemas.microsoft.com/office/drawing/2014/main" id="{AF9A6348-F4FE-4062-817D-5B8720D5228B}"/>
              </a:ext>
            </a:extLst>
          </p:cNvPr>
          <p:cNvSpPr>
            <a:spLocks noGrp="1"/>
          </p:cNvSpPr>
          <p:nvPr>
            <p:ph type="sldNum" sz="quarter" idx="12"/>
          </p:nvPr>
        </p:nvSpPr>
        <p:spPr/>
        <p:txBody>
          <a:bodyPr/>
          <a:lstStyle/>
          <a:p>
            <a:fld id="{39CF7D67-3BB2-432C-AA83-7A0693929AB9}" type="slidenum">
              <a:rPr lang="en-US" smtClean="0"/>
              <a:t>11</a:t>
            </a:fld>
            <a:endParaRPr lang="en-US"/>
          </a:p>
        </p:txBody>
      </p:sp>
      <p:sp>
        <p:nvSpPr>
          <p:cNvPr id="7" name="Left Brace 6">
            <a:extLst>
              <a:ext uri="{FF2B5EF4-FFF2-40B4-BE49-F238E27FC236}">
                <a16:creationId xmlns:a16="http://schemas.microsoft.com/office/drawing/2014/main" id="{2217C3AF-532A-4EE1-BFC9-8E4F3CD81162}"/>
              </a:ext>
            </a:extLst>
          </p:cNvPr>
          <p:cNvSpPr/>
          <p:nvPr/>
        </p:nvSpPr>
        <p:spPr>
          <a:xfrm>
            <a:off x="1550272" y="3274782"/>
            <a:ext cx="133461" cy="1204689"/>
          </a:xfrm>
          <a:prstGeom prst="leftBrace">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8" name="TextBox 7">
            <a:extLst>
              <a:ext uri="{FF2B5EF4-FFF2-40B4-BE49-F238E27FC236}">
                <a16:creationId xmlns:a16="http://schemas.microsoft.com/office/drawing/2014/main" id="{1C31423B-3C83-487C-B1D8-04BDF99C0B1F}"/>
              </a:ext>
            </a:extLst>
          </p:cNvPr>
          <p:cNvSpPr txBox="1"/>
          <p:nvPr/>
        </p:nvSpPr>
        <p:spPr>
          <a:xfrm>
            <a:off x="539683" y="3543001"/>
            <a:ext cx="917239" cy="715581"/>
          </a:xfrm>
          <a:prstGeom prst="rect">
            <a:avLst/>
          </a:prstGeom>
          <a:noFill/>
        </p:spPr>
        <p:txBody>
          <a:bodyPr wrap="none" rtlCol="0">
            <a:spAutoFit/>
          </a:bodyPr>
          <a:lstStyle/>
          <a:p>
            <a:pPr algn="ctr"/>
            <a:r>
              <a:rPr lang="en-US" sz="1350">
                <a:solidFill>
                  <a:srgbClr val="7030A0"/>
                </a:solidFill>
              </a:rPr>
              <a:t>Included</a:t>
            </a:r>
          </a:p>
          <a:p>
            <a:pPr algn="ctr"/>
            <a:r>
              <a:rPr lang="en-US" sz="1350">
                <a:solidFill>
                  <a:srgbClr val="7030A0"/>
                </a:solidFill>
              </a:rPr>
              <a:t>only when</a:t>
            </a:r>
          </a:p>
          <a:p>
            <a:pPr algn="ctr"/>
            <a:r>
              <a:rPr lang="en-US" sz="1350">
                <a:solidFill>
                  <a:srgbClr val="7030A0"/>
                </a:solidFill>
              </a:rPr>
              <a:t>specified</a:t>
            </a:r>
          </a:p>
        </p:txBody>
      </p:sp>
    </p:spTree>
    <p:extLst>
      <p:ext uri="{BB962C8B-B14F-4D97-AF65-F5344CB8AC3E}">
        <p14:creationId xmlns:p14="http://schemas.microsoft.com/office/powerpoint/2010/main" val="354249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E996C-BBE5-4DE9-8773-44C4CA61994D}"/>
              </a:ext>
            </a:extLst>
          </p:cNvPr>
          <p:cNvSpPr>
            <a:spLocks noGrp="1"/>
          </p:cNvSpPr>
          <p:nvPr>
            <p:ph type="title"/>
          </p:nvPr>
        </p:nvSpPr>
        <p:spPr>
          <a:xfrm>
            <a:off x="628650" y="98388"/>
            <a:ext cx="7886700" cy="897823"/>
          </a:xfrm>
        </p:spPr>
        <p:txBody>
          <a:bodyPr/>
          <a:lstStyle/>
          <a:p>
            <a:pPr algn="ctr"/>
            <a:r>
              <a:rPr lang="en-US"/>
              <a:t>LOWFS Model</a:t>
            </a:r>
          </a:p>
        </p:txBody>
      </p:sp>
      <p:sp>
        <p:nvSpPr>
          <p:cNvPr id="3" name="Content Placeholder 2">
            <a:extLst>
              <a:ext uri="{FF2B5EF4-FFF2-40B4-BE49-F238E27FC236}">
                <a16:creationId xmlns:a16="http://schemas.microsoft.com/office/drawing/2014/main" id="{D736EFF2-B3E7-463D-8796-D363CC3B45A8}"/>
              </a:ext>
            </a:extLst>
          </p:cNvPr>
          <p:cNvSpPr>
            <a:spLocks noGrp="1"/>
          </p:cNvSpPr>
          <p:nvPr>
            <p:ph idx="1"/>
          </p:nvPr>
        </p:nvSpPr>
        <p:spPr>
          <a:xfrm>
            <a:off x="628650" y="1136931"/>
            <a:ext cx="7886700" cy="4351338"/>
          </a:xfrm>
        </p:spPr>
        <p:txBody>
          <a:bodyPr>
            <a:normAutofit fontScale="77500" lnSpcReduction="20000"/>
          </a:bodyPr>
          <a:lstStyle/>
          <a:p>
            <a:r>
              <a:rPr lang="en-US"/>
              <a:t>LOWFS model developed &amp; executed by Brandon Dube (JPL)</a:t>
            </a:r>
          </a:p>
          <a:p>
            <a:pPr lvl="1"/>
            <a:r>
              <a:rPr lang="en-US"/>
              <a:t>Diffraction model with STOP-computed Zernikes as input</a:t>
            </a:r>
          </a:p>
          <a:p>
            <a:pPr lvl="1"/>
            <a:r>
              <a:rPr lang="en-US"/>
              <a:t>Uses same algorithms as flight for sensing and deriving corrections</a:t>
            </a:r>
          </a:p>
          <a:p>
            <a:pPr lvl="1"/>
            <a:r>
              <a:rPr lang="en-US"/>
              <a:t>Includes stellar fluxes &amp; spectral types, detector effects</a:t>
            </a:r>
          </a:p>
          <a:p>
            <a:r>
              <a:rPr lang="en-US"/>
              <a:t>LOWFS-measured Zernikes reported every 10 s with 100 s sensing bandwidth</a:t>
            </a:r>
          </a:p>
          <a:p>
            <a:r>
              <a:rPr lang="en-US"/>
              <a:t>LOWFS is currently tuned for requirements-level aberration changes, which are much larger than those seen in OS11, so there is significant high-temporal-frequency noise </a:t>
            </a:r>
            <a:r>
              <a:rPr lang="en-US" u="sng"/>
              <a:t>that averages down over the full imaging timescales</a:t>
            </a:r>
          </a:p>
          <a:p>
            <a:r>
              <a:rPr lang="en-US"/>
              <a:t>Defocus (Z4) controlled with Focus Correction Mechanism, Z5-Z11 with DM1</a:t>
            </a:r>
          </a:p>
          <a:p>
            <a:r>
              <a:rPr lang="en-US"/>
              <a:t>Real LOWFS will be used to measure &amp; control source offsets, but in these simulations those are handled separately when computing jitter</a:t>
            </a:r>
          </a:p>
        </p:txBody>
      </p:sp>
      <p:sp>
        <p:nvSpPr>
          <p:cNvPr id="4" name="Slide Number Placeholder 3">
            <a:extLst>
              <a:ext uri="{FF2B5EF4-FFF2-40B4-BE49-F238E27FC236}">
                <a16:creationId xmlns:a16="http://schemas.microsoft.com/office/drawing/2014/main" id="{43D6963B-F38E-4CD6-B32C-7647BBFC994F}"/>
              </a:ext>
            </a:extLst>
          </p:cNvPr>
          <p:cNvSpPr>
            <a:spLocks noGrp="1"/>
          </p:cNvSpPr>
          <p:nvPr>
            <p:ph type="sldNum" sz="quarter" idx="12"/>
          </p:nvPr>
        </p:nvSpPr>
        <p:spPr/>
        <p:txBody>
          <a:bodyPr/>
          <a:lstStyle/>
          <a:p>
            <a:fld id="{FE55508A-F3BA-4964-816A-4BEB5EA0A2F9}" type="slidenum">
              <a:rPr lang="en-US" smtClean="0"/>
              <a:t>12</a:t>
            </a:fld>
            <a:endParaRPr lang="en-US"/>
          </a:p>
        </p:txBody>
      </p:sp>
    </p:spTree>
    <p:extLst>
      <p:ext uri="{BB962C8B-B14F-4D97-AF65-F5344CB8AC3E}">
        <p14:creationId xmlns:p14="http://schemas.microsoft.com/office/powerpoint/2010/main" val="2945896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D09AC-6ECB-4AC8-AA1E-72F645EBBFE5}"/>
              </a:ext>
            </a:extLst>
          </p:cNvPr>
          <p:cNvSpPr>
            <a:spLocks noGrp="1"/>
          </p:cNvSpPr>
          <p:nvPr>
            <p:ph type="title"/>
          </p:nvPr>
        </p:nvSpPr>
        <p:spPr>
          <a:xfrm>
            <a:off x="628650" y="167835"/>
            <a:ext cx="7886700" cy="672117"/>
          </a:xfrm>
        </p:spPr>
        <p:txBody>
          <a:bodyPr>
            <a:normAutofit fontScale="90000"/>
          </a:bodyPr>
          <a:lstStyle/>
          <a:p>
            <a:pPr algn="ctr"/>
            <a:r>
              <a:rPr lang="en-US"/>
              <a:t>OS11 Zernike Aberrations</a:t>
            </a:r>
            <a:br>
              <a:rPr lang="en-US"/>
            </a:br>
            <a:r>
              <a:rPr lang="en-US" sz="3100"/>
              <a:t>Noll ordering</a:t>
            </a:r>
            <a:endParaRPr lang="en-US"/>
          </a:p>
        </p:txBody>
      </p:sp>
      <p:sp>
        <p:nvSpPr>
          <p:cNvPr id="5" name="TextBox 4">
            <a:extLst>
              <a:ext uri="{FF2B5EF4-FFF2-40B4-BE49-F238E27FC236}">
                <a16:creationId xmlns:a16="http://schemas.microsoft.com/office/drawing/2014/main" id="{4B31F053-C5CA-42B0-BFD2-7DB247CAD434}"/>
              </a:ext>
            </a:extLst>
          </p:cNvPr>
          <p:cNvSpPr txBox="1"/>
          <p:nvPr/>
        </p:nvSpPr>
        <p:spPr>
          <a:xfrm>
            <a:off x="749750" y="6011386"/>
            <a:ext cx="7815345" cy="369332"/>
          </a:xfrm>
          <a:prstGeom prst="rect">
            <a:avLst/>
          </a:prstGeom>
          <a:noFill/>
        </p:spPr>
        <p:txBody>
          <a:bodyPr wrap="none" rtlCol="0">
            <a:spAutoFit/>
          </a:bodyPr>
          <a:lstStyle/>
          <a:p>
            <a:r>
              <a:rPr lang="en-US">
                <a:solidFill>
                  <a:srgbClr val="FF0000"/>
                </a:solidFill>
              </a:rPr>
              <a:t>red = STOP-computed zernikes</a:t>
            </a:r>
            <a:r>
              <a:rPr lang="en-US"/>
              <a:t>, black = LOWFS-corrected zernikes (1 m timesteps)</a:t>
            </a:r>
          </a:p>
        </p:txBody>
      </p:sp>
      <p:pic>
        <p:nvPicPr>
          <p:cNvPr id="8" name="Graphic 7">
            <a:extLst>
              <a:ext uri="{FF2B5EF4-FFF2-40B4-BE49-F238E27FC236}">
                <a16:creationId xmlns:a16="http://schemas.microsoft.com/office/drawing/2014/main" id="{4407B2EE-07E5-4FBE-96F6-585BE5D2BD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6157" y="1258609"/>
            <a:ext cx="8611685" cy="4175644"/>
          </a:xfrm>
          <a:prstGeom prst="rect">
            <a:avLst/>
          </a:prstGeom>
        </p:spPr>
      </p:pic>
      <p:sp>
        <p:nvSpPr>
          <p:cNvPr id="9" name="TextBox 8">
            <a:extLst>
              <a:ext uri="{FF2B5EF4-FFF2-40B4-BE49-F238E27FC236}">
                <a16:creationId xmlns:a16="http://schemas.microsoft.com/office/drawing/2014/main" id="{B3D5617F-061B-4294-90E0-6ECB6A053CD9}"/>
              </a:ext>
            </a:extLst>
          </p:cNvPr>
          <p:cNvSpPr txBox="1"/>
          <p:nvPr/>
        </p:nvSpPr>
        <p:spPr>
          <a:xfrm rot="16200000">
            <a:off x="-264692" y="1990846"/>
            <a:ext cx="877163" cy="230832"/>
          </a:xfrm>
          <a:prstGeom prst="rect">
            <a:avLst/>
          </a:prstGeom>
          <a:noFill/>
        </p:spPr>
        <p:txBody>
          <a:bodyPr wrap="none" rtlCol="0">
            <a:spAutoFit/>
          </a:bodyPr>
          <a:lstStyle/>
          <a:p>
            <a:pPr algn="ctr"/>
            <a:r>
              <a:rPr lang="en-US" sz="900">
                <a:latin typeface="Times New Roman" panose="02020603050405020304" pitchFamily="18" charset="0"/>
                <a:cs typeface="Times New Roman" panose="02020603050405020304" pitchFamily="18" charset="0"/>
              </a:rPr>
              <a:t>WFE pm RMS</a:t>
            </a:r>
          </a:p>
        </p:txBody>
      </p:sp>
      <p:sp>
        <p:nvSpPr>
          <p:cNvPr id="10" name="TextBox 9">
            <a:extLst>
              <a:ext uri="{FF2B5EF4-FFF2-40B4-BE49-F238E27FC236}">
                <a16:creationId xmlns:a16="http://schemas.microsoft.com/office/drawing/2014/main" id="{3C4F25D5-D4FA-4C37-A0BC-E84C6D9870C7}"/>
              </a:ext>
            </a:extLst>
          </p:cNvPr>
          <p:cNvSpPr txBox="1"/>
          <p:nvPr/>
        </p:nvSpPr>
        <p:spPr>
          <a:xfrm rot="16200000">
            <a:off x="-268550" y="4226677"/>
            <a:ext cx="877163" cy="230832"/>
          </a:xfrm>
          <a:prstGeom prst="rect">
            <a:avLst/>
          </a:prstGeom>
          <a:noFill/>
        </p:spPr>
        <p:txBody>
          <a:bodyPr wrap="none" rtlCol="0">
            <a:spAutoFit/>
          </a:bodyPr>
          <a:lstStyle/>
          <a:p>
            <a:pPr algn="ctr"/>
            <a:r>
              <a:rPr lang="en-US" sz="900">
                <a:latin typeface="Times New Roman" panose="02020603050405020304" pitchFamily="18" charset="0"/>
                <a:cs typeface="Times New Roman" panose="02020603050405020304" pitchFamily="18" charset="0"/>
              </a:rPr>
              <a:t>WFE pm RMS</a:t>
            </a:r>
          </a:p>
        </p:txBody>
      </p:sp>
      <p:pic>
        <p:nvPicPr>
          <p:cNvPr id="11" name="Picture 10">
            <a:extLst>
              <a:ext uri="{FF2B5EF4-FFF2-40B4-BE49-F238E27FC236}">
                <a16:creationId xmlns:a16="http://schemas.microsoft.com/office/drawing/2014/main" id="{9630FCC9-CFAA-4778-8A70-82B23E6CB7EB}"/>
              </a:ext>
            </a:extLst>
          </p:cNvPr>
          <p:cNvPicPr>
            <a:picLocks noChangeAspect="1"/>
          </p:cNvPicPr>
          <p:nvPr/>
        </p:nvPicPr>
        <p:blipFill>
          <a:blip r:embed="rId4"/>
          <a:stretch>
            <a:fillRect/>
          </a:stretch>
        </p:blipFill>
        <p:spPr>
          <a:xfrm>
            <a:off x="434050" y="5008582"/>
            <a:ext cx="1811945" cy="118142"/>
          </a:xfrm>
          <a:prstGeom prst="rect">
            <a:avLst/>
          </a:prstGeom>
        </p:spPr>
      </p:pic>
      <p:sp>
        <p:nvSpPr>
          <p:cNvPr id="3" name="Slide Number Placeholder 2">
            <a:extLst>
              <a:ext uri="{FF2B5EF4-FFF2-40B4-BE49-F238E27FC236}">
                <a16:creationId xmlns:a16="http://schemas.microsoft.com/office/drawing/2014/main" id="{4EA41690-DF5F-4431-8575-7B2CEB525AFE}"/>
              </a:ext>
            </a:extLst>
          </p:cNvPr>
          <p:cNvSpPr>
            <a:spLocks noGrp="1"/>
          </p:cNvSpPr>
          <p:nvPr>
            <p:ph type="sldNum" sz="quarter" idx="12"/>
          </p:nvPr>
        </p:nvSpPr>
        <p:spPr/>
        <p:txBody>
          <a:bodyPr/>
          <a:lstStyle/>
          <a:p>
            <a:fld id="{FE55508A-F3BA-4964-816A-4BEB5EA0A2F9}" type="slidenum">
              <a:rPr lang="en-US" smtClean="0"/>
              <a:t>13</a:t>
            </a:fld>
            <a:endParaRPr lang="en-US"/>
          </a:p>
        </p:txBody>
      </p:sp>
    </p:spTree>
    <p:extLst>
      <p:ext uri="{BB962C8B-B14F-4D97-AF65-F5344CB8AC3E}">
        <p14:creationId xmlns:p14="http://schemas.microsoft.com/office/powerpoint/2010/main" val="821226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C585-ED49-4804-8355-430C48F9DE2B}"/>
              </a:ext>
            </a:extLst>
          </p:cNvPr>
          <p:cNvSpPr>
            <a:spLocks noGrp="1"/>
          </p:cNvSpPr>
          <p:nvPr>
            <p:ph type="title"/>
          </p:nvPr>
        </p:nvSpPr>
        <p:spPr>
          <a:xfrm>
            <a:off x="628650" y="144685"/>
            <a:ext cx="7886700" cy="896323"/>
          </a:xfrm>
        </p:spPr>
        <p:txBody>
          <a:bodyPr>
            <a:normAutofit fontScale="90000"/>
          </a:bodyPr>
          <a:lstStyle/>
          <a:p>
            <a:pPr algn="ctr"/>
            <a:r>
              <a:rPr lang="en-US"/>
              <a:t>OS11 Post-correction Jitter</a:t>
            </a:r>
            <a:br>
              <a:rPr lang="en-US"/>
            </a:br>
            <a:r>
              <a:rPr lang="en-US" sz="3100"/>
              <a:t>(RSS of X &amp; Y RMS jitters)</a:t>
            </a:r>
            <a:endParaRPr lang="en-US"/>
          </a:p>
        </p:txBody>
      </p:sp>
      <p:pic>
        <p:nvPicPr>
          <p:cNvPr id="4" name="Graphic 3">
            <a:extLst>
              <a:ext uri="{FF2B5EF4-FFF2-40B4-BE49-F238E27FC236}">
                <a16:creationId xmlns:a16="http://schemas.microsoft.com/office/drawing/2014/main" id="{086A4718-FF0F-42DE-836F-82CDC50005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6759" y="1534538"/>
            <a:ext cx="6060010" cy="4370300"/>
          </a:xfrm>
          <a:prstGeom prst="rect">
            <a:avLst/>
          </a:prstGeom>
        </p:spPr>
      </p:pic>
      <p:pic>
        <p:nvPicPr>
          <p:cNvPr id="5" name="Picture 4">
            <a:extLst>
              <a:ext uri="{FF2B5EF4-FFF2-40B4-BE49-F238E27FC236}">
                <a16:creationId xmlns:a16="http://schemas.microsoft.com/office/drawing/2014/main" id="{011866D8-1EBE-48D8-994E-5BEDDBD7C943}"/>
              </a:ext>
            </a:extLst>
          </p:cNvPr>
          <p:cNvPicPr>
            <a:picLocks noChangeAspect="1"/>
          </p:cNvPicPr>
          <p:nvPr/>
        </p:nvPicPr>
        <p:blipFill>
          <a:blip r:embed="rId4"/>
          <a:stretch>
            <a:fillRect/>
          </a:stretch>
        </p:blipFill>
        <p:spPr>
          <a:xfrm>
            <a:off x="2195316" y="4525694"/>
            <a:ext cx="5352300" cy="350637"/>
          </a:xfrm>
          <a:prstGeom prst="rect">
            <a:avLst/>
          </a:prstGeom>
        </p:spPr>
      </p:pic>
      <p:sp>
        <p:nvSpPr>
          <p:cNvPr id="6" name="TextBox 5">
            <a:extLst>
              <a:ext uri="{FF2B5EF4-FFF2-40B4-BE49-F238E27FC236}">
                <a16:creationId xmlns:a16="http://schemas.microsoft.com/office/drawing/2014/main" id="{69B67056-9E4B-4C79-9075-6CA674C75B10}"/>
              </a:ext>
            </a:extLst>
          </p:cNvPr>
          <p:cNvSpPr txBox="1"/>
          <p:nvPr/>
        </p:nvSpPr>
        <p:spPr>
          <a:xfrm>
            <a:off x="394166" y="6066983"/>
            <a:ext cx="8205195" cy="646331"/>
          </a:xfrm>
          <a:prstGeom prst="rect">
            <a:avLst/>
          </a:prstGeom>
          <a:noFill/>
        </p:spPr>
        <p:txBody>
          <a:bodyPr wrap="none" rtlCol="0">
            <a:spAutoFit/>
          </a:bodyPr>
          <a:lstStyle/>
          <a:p>
            <a:r>
              <a:rPr lang="en-US"/>
              <a:t>The jitter floor here is set by a 0.3 mas RMS (per axis) system noise that is RSSed with </a:t>
            </a:r>
          </a:p>
          <a:p>
            <a:r>
              <a:rPr lang="en-US"/>
              <a:t>the predicted post-steering-mirror jitter.</a:t>
            </a:r>
          </a:p>
        </p:txBody>
      </p:sp>
      <p:sp>
        <p:nvSpPr>
          <p:cNvPr id="3" name="Slide Number Placeholder 2">
            <a:extLst>
              <a:ext uri="{FF2B5EF4-FFF2-40B4-BE49-F238E27FC236}">
                <a16:creationId xmlns:a16="http://schemas.microsoft.com/office/drawing/2014/main" id="{660EF287-7597-43D8-86B5-2C9D399BFA25}"/>
              </a:ext>
            </a:extLst>
          </p:cNvPr>
          <p:cNvSpPr>
            <a:spLocks noGrp="1"/>
          </p:cNvSpPr>
          <p:nvPr>
            <p:ph type="sldNum" sz="quarter" idx="12"/>
          </p:nvPr>
        </p:nvSpPr>
        <p:spPr/>
        <p:txBody>
          <a:bodyPr/>
          <a:lstStyle/>
          <a:p>
            <a:fld id="{FE55508A-F3BA-4964-816A-4BEB5EA0A2F9}" type="slidenum">
              <a:rPr lang="en-US" smtClean="0"/>
              <a:t>14</a:t>
            </a:fld>
            <a:endParaRPr lang="en-US"/>
          </a:p>
        </p:txBody>
      </p:sp>
    </p:spTree>
    <p:extLst>
      <p:ext uri="{BB962C8B-B14F-4D97-AF65-F5344CB8AC3E}">
        <p14:creationId xmlns:p14="http://schemas.microsoft.com/office/powerpoint/2010/main" val="1924551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769C17E4-7D2C-5F41-77C3-1E0E5EA19F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2291" y="2149673"/>
            <a:ext cx="3990090" cy="2648939"/>
          </a:xfrm>
          <a:prstGeom prst="rect">
            <a:avLst/>
          </a:prstGeom>
        </p:spPr>
      </p:pic>
      <p:pic>
        <p:nvPicPr>
          <p:cNvPr id="22" name="Graphic 21">
            <a:extLst>
              <a:ext uri="{FF2B5EF4-FFF2-40B4-BE49-F238E27FC236}">
                <a16:creationId xmlns:a16="http://schemas.microsoft.com/office/drawing/2014/main" id="{BD2C668C-18C0-DDBA-6C6B-86CF4A2655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291" y="2147394"/>
            <a:ext cx="3990090" cy="2648939"/>
          </a:xfrm>
          <a:prstGeom prst="rect">
            <a:avLst/>
          </a:prstGeom>
        </p:spPr>
      </p:pic>
      <p:sp>
        <p:nvSpPr>
          <p:cNvPr id="2" name="Title 1">
            <a:extLst>
              <a:ext uri="{FF2B5EF4-FFF2-40B4-BE49-F238E27FC236}">
                <a16:creationId xmlns:a16="http://schemas.microsoft.com/office/drawing/2014/main" id="{585B3450-0575-4B02-893E-55B09E65E916}"/>
              </a:ext>
            </a:extLst>
          </p:cNvPr>
          <p:cNvSpPr>
            <a:spLocks noGrp="1"/>
          </p:cNvSpPr>
          <p:nvPr>
            <p:ph type="title"/>
          </p:nvPr>
        </p:nvSpPr>
        <p:spPr>
          <a:xfrm>
            <a:off x="628650" y="365126"/>
            <a:ext cx="7886700" cy="795459"/>
          </a:xfrm>
        </p:spPr>
        <p:txBody>
          <a:bodyPr>
            <a:normAutofit/>
          </a:bodyPr>
          <a:lstStyle/>
          <a:p>
            <a:pPr algn="ctr"/>
            <a:r>
              <a:rPr lang="en-US" sz="4000"/>
              <a:t>HLC OS11 Dark Hole Mean NI</a:t>
            </a:r>
          </a:p>
        </p:txBody>
      </p:sp>
      <p:sp>
        <p:nvSpPr>
          <p:cNvPr id="6" name="TextBox 5">
            <a:extLst>
              <a:ext uri="{FF2B5EF4-FFF2-40B4-BE49-F238E27FC236}">
                <a16:creationId xmlns:a16="http://schemas.microsoft.com/office/drawing/2014/main" id="{131FA049-CD4E-4F8A-9272-198055280096}"/>
              </a:ext>
            </a:extLst>
          </p:cNvPr>
          <p:cNvSpPr txBox="1"/>
          <p:nvPr/>
        </p:nvSpPr>
        <p:spPr>
          <a:xfrm>
            <a:off x="2508235" y="4799207"/>
            <a:ext cx="738536" cy="369332"/>
          </a:xfrm>
          <a:prstGeom prst="rect">
            <a:avLst/>
          </a:prstGeom>
          <a:noFill/>
        </p:spPr>
        <p:txBody>
          <a:bodyPr wrap="none" rtlCol="0">
            <a:spAutoFit/>
          </a:bodyPr>
          <a:lstStyle/>
          <a:p>
            <a:r>
              <a:rPr lang="en-US"/>
              <a:t>Hours</a:t>
            </a:r>
          </a:p>
        </p:txBody>
      </p:sp>
      <p:sp>
        <p:nvSpPr>
          <p:cNvPr id="7" name="TextBox 6">
            <a:extLst>
              <a:ext uri="{FF2B5EF4-FFF2-40B4-BE49-F238E27FC236}">
                <a16:creationId xmlns:a16="http://schemas.microsoft.com/office/drawing/2014/main" id="{4D49C9B6-6DAE-465C-AA85-CFF9D2528A77}"/>
              </a:ext>
            </a:extLst>
          </p:cNvPr>
          <p:cNvSpPr txBox="1"/>
          <p:nvPr/>
        </p:nvSpPr>
        <p:spPr>
          <a:xfrm>
            <a:off x="6876926" y="4803895"/>
            <a:ext cx="738536" cy="369332"/>
          </a:xfrm>
          <a:prstGeom prst="rect">
            <a:avLst/>
          </a:prstGeom>
          <a:noFill/>
        </p:spPr>
        <p:txBody>
          <a:bodyPr wrap="none" rtlCol="0">
            <a:spAutoFit/>
          </a:bodyPr>
          <a:lstStyle/>
          <a:p>
            <a:r>
              <a:rPr lang="en-US"/>
              <a:t>Hours</a:t>
            </a:r>
          </a:p>
        </p:txBody>
      </p:sp>
      <p:sp>
        <p:nvSpPr>
          <p:cNvPr id="8" name="TextBox 7">
            <a:extLst>
              <a:ext uri="{FF2B5EF4-FFF2-40B4-BE49-F238E27FC236}">
                <a16:creationId xmlns:a16="http://schemas.microsoft.com/office/drawing/2014/main" id="{B8D30DDC-63CD-4552-96FB-D74600648949}"/>
              </a:ext>
            </a:extLst>
          </p:cNvPr>
          <p:cNvSpPr txBox="1"/>
          <p:nvPr/>
        </p:nvSpPr>
        <p:spPr>
          <a:xfrm rot="16200000">
            <a:off x="-178331" y="3193366"/>
            <a:ext cx="989373" cy="369332"/>
          </a:xfrm>
          <a:prstGeom prst="rect">
            <a:avLst/>
          </a:prstGeom>
          <a:noFill/>
        </p:spPr>
        <p:txBody>
          <a:bodyPr wrap="none" rtlCol="0">
            <a:spAutoFit/>
          </a:bodyPr>
          <a:lstStyle/>
          <a:p>
            <a:pPr algn="ctr"/>
            <a:r>
              <a:rPr lang="en-US"/>
              <a:t>Mean NI</a:t>
            </a:r>
          </a:p>
        </p:txBody>
      </p:sp>
      <p:sp>
        <p:nvSpPr>
          <p:cNvPr id="10" name="TextBox 9">
            <a:extLst>
              <a:ext uri="{FF2B5EF4-FFF2-40B4-BE49-F238E27FC236}">
                <a16:creationId xmlns:a16="http://schemas.microsoft.com/office/drawing/2014/main" id="{687C0424-3EBD-4B32-85C0-6CE7748703B1}"/>
              </a:ext>
            </a:extLst>
          </p:cNvPr>
          <p:cNvSpPr txBox="1"/>
          <p:nvPr/>
        </p:nvSpPr>
        <p:spPr>
          <a:xfrm>
            <a:off x="7263177" y="3059687"/>
            <a:ext cx="748923" cy="276999"/>
          </a:xfrm>
          <a:prstGeom prst="rect">
            <a:avLst/>
          </a:prstGeom>
          <a:noFill/>
        </p:spPr>
        <p:txBody>
          <a:bodyPr wrap="none" rtlCol="0">
            <a:spAutoFit/>
          </a:bodyPr>
          <a:lstStyle/>
          <a:p>
            <a:r>
              <a:rPr lang="en-US" sz="1200">
                <a:solidFill>
                  <a:srgbClr val="FF0000"/>
                </a:solidFill>
              </a:rPr>
              <a:t>3 – 4 </a:t>
            </a:r>
            <a:r>
              <a:rPr lang="el-GR" sz="1200">
                <a:solidFill>
                  <a:srgbClr val="FF0000"/>
                </a:solidFill>
              </a:rPr>
              <a:t>λ</a:t>
            </a:r>
            <a:r>
              <a:rPr lang="en-US" sz="1200">
                <a:solidFill>
                  <a:srgbClr val="FF0000"/>
                </a:solidFill>
              </a:rPr>
              <a:t>/D</a:t>
            </a:r>
          </a:p>
        </p:txBody>
      </p:sp>
      <p:sp>
        <p:nvSpPr>
          <p:cNvPr id="11" name="TextBox 10">
            <a:extLst>
              <a:ext uri="{FF2B5EF4-FFF2-40B4-BE49-F238E27FC236}">
                <a16:creationId xmlns:a16="http://schemas.microsoft.com/office/drawing/2014/main" id="{7B3EEF4D-AC27-446B-97DA-18CB322AF7B3}"/>
              </a:ext>
            </a:extLst>
          </p:cNvPr>
          <p:cNvSpPr txBox="1"/>
          <p:nvPr/>
        </p:nvSpPr>
        <p:spPr>
          <a:xfrm>
            <a:off x="1892105" y="5472333"/>
            <a:ext cx="2544286" cy="923330"/>
          </a:xfrm>
          <a:prstGeom prst="rect">
            <a:avLst/>
          </a:prstGeom>
          <a:noFill/>
        </p:spPr>
        <p:txBody>
          <a:bodyPr wrap="none" rtlCol="0">
            <a:spAutoFit/>
          </a:bodyPr>
          <a:lstStyle/>
          <a:p>
            <a:r>
              <a:rPr lang="en-US"/>
              <a:t>Mean NI over time:  </a:t>
            </a:r>
          </a:p>
          <a:p>
            <a:r>
              <a:rPr lang="en-US"/>
              <a:t>	4.0 x 10</a:t>
            </a:r>
            <a:r>
              <a:rPr lang="en-US" baseline="30000"/>
              <a:t>-9</a:t>
            </a:r>
            <a:r>
              <a:rPr lang="en-US"/>
              <a:t> (3 – 4 </a:t>
            </a:r>
            <a:r>
              <a:rPr lang="el-GR"/>
              <a:t>λ</a:t>
            </a:r>
            <a:r>
              <a:rPr lang="en-US"/>
              <a:t>/D)</a:t>
            </a:r>
          </a:p>
          <a:p>
            <a:r>
              <a:rPr lang="en-US"/>
              <a:t>	4.2 x 10</a:t>
            </a:r>
            <a:r>
              <a:rPr lang="en-US" baseline="30000"/>
              <a:t>-9</a:t>
            </a:r>
            <a:r>
              <a:rPr lang="en-US"/>
              <a:t> (3 – 9 </a:t>
            </a:r>
            <a:r>
              <a:rPr lang="el-GR"/>
              <a:t>λ</a:t>
            </a:r>
            <a:r>
              <a:rPr lang="en-US"/>
              <a:t>/D)</a:t>
            </a:r>
          </a:p>
        </p:txBody>
      </p:sp>
      <p:sp>
        <p:nvSpPr>
          <p:cNvPr id="12" name="TextBox 11">
            <a:extLst>
              <a:ext uri="{FF2B5EF4-FFF2-40B4-BE49-F238E27FC236}">
                <a16:creationId xmlns:a16="http://schemas.microsoft.com/office/drawing/2014/main" id="{922939F1-3248-4C10-98AA-1BA52D31C5FE}"/>
              </a:ext>
            </a:extLst>
          </p:cNvPr>
          <p:cNvSpPr txBox="1"/>
          <p:nvPr/>
        </p:nvSpPr>
        <p:spPr>
          <a:xfrm>
            <a:off x="5913104" y="5469985"/>
            <a:ext cx="2544286" cy="923330"/>
          </a:xfrm>
          <a:prstGeom prst="rect">
            <a:avLst/>
          </a:prstGeom>
          <a:noFill/>
        </p:spPr>
        <p:txBody>
          <a:bodyPr wrap="none" rtlCol="0">
            <a:spAutoFit/>
          </a:bodyPr>
          <a:lstStyle/>
          <a:p>
            <a:r>
              <a:rPr lang="en-US"/>
              <a:t>Mean NI over time:  </a:t>
            </a:r>
          </a:p>
          <a:p>
            <a:r>
              <a:rPr lang="en-US"/>
              <a:t>	9.7 x 10</a:t>
            </a:r>
            <a:r>
              <a:rPr lang="en-US" baseline="30000"/>
              <a:t>-9</a:t>
            </a:r>
            <a:r>
              <a:rPr lang="en-US"/>
              <a:t> (3 – 4 </a:t>
            </a:r>
            <a:r>
              <a:rPr lang="el-GR"/>
              <a:t>λ</a:t>
            </a:r>
            <a:r>
              <a:rPr lang="en-US"/>
              <a:t>/D)</a:t>
            </a:r>
          </a:p>
          <a:p>
            <a:r>
              <a:rPr lang="en-US"/>
              <a:t>	7.9 x 10</a:t>
            </a:r>
            <a:r>
              <a:rPr lang="en-US" baseline="30000"/>
              <a:t>-9</a:t>
            </a:r>
            <a:r>
              <a:rPr lang="en-US"/>
              <a:t> (3 – 9 </a:t>
            </a:r>
            <a:r>
              <a:rPr lang="el-GR"/>
              <a:t>λ</a:t>
            </a:r>
            <a:r>
              <a:rPr lang="en-US"/>
              <a:t>/D)</a:t>
            </a:r>
          </a:p>
        </p:txBody>
      </p:sp>
      <p:sp>
        <p:nvSpPr>
          <p:cNvPr id="13" name="TextBox 12">
            <a:extLst>
              <a:ext uri="{FF2B5EF4-FFF2-40B4-BE49-F238E27FC236}">
                <a16:creationId xmlns:a16="http://schemas.microsoft.com/office/drawing/2014/main" id="{E64A93CE-614D-4F8F-A28C-97B756D9DFCE}"/>
              </a:ext>
            </a:extLst>
          </p:cNvPr>
          <p:cNvSpPr txBox="1"/>
          <p:nvPr/>
        </p:nvSpPr>
        <p:spPr>
          <a:xfrm>
            <a:off x="1694881" y="1814733"/>
            <a:ext cx="2266454" cy="369332"/>
          </a:xfrm>
          <a:prstGeom prst="rect">
            <a:avLst/>
          </a:prstGeom>
          <a:noFill/>
        </p:spPr>
        <p:txBody>
          <a:bodyPr wrap="none" rtlCol="0">
            <a:spAutoFit/>
          </a:bodyPr>
          <a:lstStyle/>
          <a:p>
            <a:pPr algn="ctr"/>
            <a:r>
              <a:rPr lang="en-US"/>
              <a:t>Without Optical MUFs</a:t>
            </a:r>
          </a:p>
        </p:txBody>
      </p:sp>
      <p:sp>
        <p:nvSpPr>
          <p:cNvPr id="14" name="TextBox 13">
            <a:extLst>
              <a:ext uri="{FF2B5EF4-FFF2-40B4-BE49-F238E27FC236}">
                <a16:creationId xmlns:a16="http://schemas.microsoft.com/office/drawing/2014/main" id="{A63B4659-4CB0-41AB-B161-7CFFF3D3181E}"/>
              </a:ext>
            </a:extLst>
          </p:cNvPr>
          <p:cNvSpPr txBox="1"/>
          <p:nvPr/>
        </p:nvSpPr>
        <p:spPr>
          <a:xfrm>
            <a:off x="6230911" y="1819420"/>
            <a:ext cx="1945854" cy="369332"/>
          </a:xfrm>
          <a:prstGeom prst="rect">
            <a:avLst/>
          </a:prstGeom>
          <a:noFill/>
        </p:spPr>
        <p:txBody>
          <a:bodyPr wrap="none" rtlCol="0">
            <a:spAutoFit/>
          </a:bodyPr>
          <a:lstStyle/>
          <a:p>
            <a:pPr algn="ctr"/>
            <a:r>
              <a:rPr lang="en-US"/>
              <a:t>With Optical MUFs</a:t>
            </a:r>
          </a:p>
        </p:txBody>
      </p:sp>
      <p:sp>
        <p:nvSpPr>
          <p:cNvPr id="15" name="TextBox 14">
            <a:extLst>
              <a:ext uri="{FF2B5EF4-FFF2-40B4-BE49-F238E27FC236}">
                <a16:creationId xmlns:a16="http://schemas.microsoft.com/office/drawing/2014/main" id="{CEB7AD31-DE75-4BD6-8F10-4218C42DA46D}"/>
              </a:ext>
            </a:extLst>
          </p:cNvPr>
          <p:cNvSpPr txBox="1"/>
          <p:nvPr/>
        </p:nvSpPr>
        <p:spPr>
          <a:xfrm>
            <a:off x="2707171" y="3774653"/>
            <a:ext cx="748923" cy="276999"/>
          </a:xfrm>
          <a:prstGeom prst="rect">
            <a:avLst/>
          </a:prstGeom>
          <a:noFill/>
        </p:spPr>
        <p:txBody>
          <a:bodyPr wrap="none" rtlCol="0">
            <a:spAutoFit/>
          </a:bodyPr>
          <a:lstStyle/>
          <a:p>
            <a:r>
              <a:rPr lang="en-US" sz="1200">
                <a:solidFill>
                  <a:srgbClr val="FF0000"/>
                </a:solidFill>
              </a:rPr>
              <a:t>3 – 9 </a:t>
            </a:r>
            <a:r>
              <a:rPr lang="el-GR" sz="1200">
                <a:solidFill>
                  <a:srgbClr val="FF0000"/>
                </a:solidFill>
              </a:rPr>
              <a:t>λ</a:t>
            </a:r>
            <a:r>
              <a:rPr lang="en-US" sz="1200">
                <a:solidFill>
                  <a:srgbClr val="FF0000"/>
                </a:solidFill>
              </a:rPr>
              <a:t>/D</a:t>
            </a:r>
          </a:p>
        </p:txBody>
      </p:sp>
      <p:sp>
        <p:nvSpPr>
          <p:cNvPr id="16" name="TextBox 15">
            <a:extLst>
              <a:ext uri="{FF2B5EF4-FFF2-40B4-BE49-F238E27FC236}">
                <a16:creationId xmlns:a16="http://schemas.microsoft.com/office/drawing/2014/main" id="{064C75C8-522F-4D48-A8FC-77EE376E28A4}"/>
              </a:ext>
            </a:extLst>
          </p:cNvPr>
          <p:cNvSpPr txBox="1"/>
          <p:nvPr/>
        </p:nvSpPr>
        <p:spPr>
          <a:xfrm>
            <a:off x="2705816" y="4150204"/>
            <a:ext cx="748923" cy="276999"/>
          </a:xfrm>
          <a:prstGeom prst="rect">
            <a:avLst/>
          </a:prstGeom>
          <a:noFill/>
        </p:spPr>
        <p:txBody>
          <a:bodyPr wrap="none" rtlCol="0">
            <a:spAutoFit/>
          </a:bodyPr>
          <a:lstStyle/>
          <a:p>
            <a:r>
              <a:rPr lang="en-US" sz="1200">
                <a:solidFill>
                  <a:srgbClr val="FF0000"/>
                </a:solidFill>
              </a:rPr>
              <a:t>3 – 4 </a:t>
            </a:r>
            <a:r>
              <a:rPr lang="el-GR" sz="1200">
                <a:solidFill>
                  <a:srgbClr val="FF0000"/>
                </a:solidFill>
              </a:rPr>
              <a:t>λ</a:t>
            </a:r>
            <a:r>
              <a:rPr lang="en-US" sz="1200">
                <a:solidFill>
                  <a:srgbClr val="FF0000"/>
                </a:solidFill>
              </a:rPr>
              <a:t>/D</a:t>
            </a:r>
          </a:p>
        </p:txBody>
      </p:sp>
      <p:pic>
        <p:nvPicPr>
          <p:cNvPr id="17" name="Picture 16">
            <a:extLst>
              <a:ext uri="{FF2B5EF4-FFF2-40B4-BE49-F238E27FC236}">
                <a16:creationId xmlns:a16="http://schemas.microsoft.com/office/drawing/2014/main" id="{2DC3841C-DAE3-4777-B622-B5ED988EB044}"/>
              </a:ext>
            </a:extLst>
          </p:cNvPr>
          <p:cNvPicPr>
            <a:picLocks noChangeAspect="1"/>
          </p:cNvPicPr>
          <p:nvPr/>
        </p:nvPicPr>
        <p:blipFill>
          <a:blip r:embed="rId6"/>
          <a:stretch>
            <a:fillRect/>
          </a:stretch>
        </p:blipFill>
        <p:spPr>
          <a:xfrm>
            <a:off x="1142674" y="4320612"/>
            <a:ext cx="3402810" cy="222923"/>
          </a:xfrm>
          <a:prstGeom prst="rect">
            <a:avLst/>
          </a:prstGeom>
        </p:spPr>
      </p:pic>
      <p:pic>
        <p:nvPicPr>
          <p:cNvPr id="18" name="Picture 17">
            <a:extLst>
              <a:ext uri="{FF2B5EF4-FFF2-40B4-BE49-F238E27FC236}">
                <a16:creationId xmlns:a16="http://schemas.microsoft.com/office/drawing/2014/main" id="{35C303A4-719F-4C9C-B98B-1CE401939C39}"/>
              </a:ext>
            </a:extLst>
          </p:cNvPr>
          <p:cNvPicPr>
            <a:picLocks noChangeAspect="1"/>
          </p:cNvPicPr>
          <p:nvPr/>
        </p:nvPicPr>
        <p:blipFill>
          <a:blip r:embed="rId6"/>
          <a:stretch>
            <a:fillRect/>
          </a:stretch>
        </p:blipFill>
        <p:spPr>
          <a:xfrm>
            <a:off x="5340183" y="4351145"/>
            <a:ext cx="3402810" cy="222923"/>
          </a:xfrm>
          <a:prstGeom prst="rect">
            <a:avLst/>
          </a:prstGeom>
        </p:spPr>
      </p:pic>
      <p:sp>
        <p:nvSpPr>
          <p:cNvPr id="3" name="Slide Number Placeholder 2">
            <a:extLst>
              <a:ext uri="{FF2B5EF4-FFF2-40B4-BE49-F238E27FC236}">
                <a16:creationId xmlns:a16="http://schemas.microsoft.com/office/drawing/2014/main" id="{E9040417-07DE-4D81-82A1-DF9154DBCADA}"/>
              </a:ext>
            </a:extLst>
          </p:cNvPr>
          <p:cNvSpPr>
            <a:spLocks noGrp="1"/>
          </p:cNvSpPr>
          <p:nvPr>
            <p:ph type="sldNum" sz="quarter" idx="12"/>
          </p:nvPr>
        </p:nvSpPr>
        <p:spPr/>
        <p:txBody>
          <a:bodyPr/>
          <a:lstStyle/>
          <a:p>
            <a:fld id="{FE55508A-F3BA-4964-816A-4BEB5EA0A2F9}" type="slidenum">
              <a:rPr lang="en-US" smtClean="0"/>
              <a:t>15</a:t>
            </a:fld>
            <a:endParaRPr lang="en-US"/>
          </a:p>
        </p:txBody>
      </p:sp>
      <p:sp>
        <p:nvSpPr>
          <p:cNvPr id="9" name="TextBox 8">
            <a:extLst>
              <a:ext uri="{FF2B5EF4-FFF2-40B4-BE49-F238E27FC236}">
                <a16:creationId xmlns:a16="http://schemas.microsoft.com/office/drawing/2014/main" id="{2D3371CD-9605-490F-8399-9CC18C7DDC19}"/>
              </a:ext>
            </a:extLst>
          </p:cNvPr>
          <p:cNvSpPr txBox="1"/>
          <p:nvPr/>
        </p:nvSpPr>
        <p:spPr>
          <a:xfrm>
            <a:off x="7263177" y="3700870"/>
            <a:ext cx="748923" cy="276999"/>
          </a:xfrm>
          <a:prstGeom prst="rect">
            <a:avLst/>
          </a:prstGeom>
          <a:noFill/>
        </p:spPr>
        <p:txBody>
          <a:bodyPr wrap="none" rtlCol="0">
            <a:spAutoFit/>
          </a:bodyPr>
          <a:lstStyle/>
          <a:p>
            <a:r>
              <a:rPr lang="en-US" sz="1200">
                <a:solidFill>
                  <a:srgbClr val="FF0000"/>
                </a:solidFill>
              </a:rPr>
              <a:t>3 – 9 </a:t>
            </a:r>
            <a:r>
              <a:rPr lang="el-GR" sz="1200">
                <a:solidFill>
                  <a:srgbClr val="FF0000"/>
                </a:solidFill>
              </a:rPr>
              <a:t>λ</a:t>
            </a:r>
            <a:r>
              <a:rPr lang="en-US" sz="1200">
                <a:solidFill>
                  <a:srgbClr val="FF0000"/>
                </a:solidFill>
              </a:rPr>
              <a:t>/D</a:t>
            </a:r>
          </a:p>
        </p:txBody>
      </p:sp>
    </p:spTree>
    <p:extLst>
      <p:ext uri="{BB962C8B-B14F-4D97-AF65-F5344CB8AC3E}">
        <p14:creationId xmlns:p14="http://schemas.microsoft.com/office/powerpoint/2010/main" val="1341212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E475C-6D6B-469B-81B0-0F2D238B4F91}"/>
              </a:ext>
            </a:extLst>
          </p:cNvPr>
          <p:cNvSpPr>
            <a:spLocks noGrp="1"/>
          </p:cNvSpPr>
          <p:nvPr>
            <p:ph type="title"/>
          </p:nvPr>
        </p:nvSpPr>
        <p:spPr>
          <a:xfrm>
            <a:off x="628650" y="260252"/>
            <a:ext cx="7886700" cy="1030957"/>
          </a:xfrm>
        </p:spPr>
        <p:txBody>
          <a:bodyPr>
            <a:normAutofit fontScale="90000"/>
          </a:bodyPr>
          <a:lstStyle/>
          <a:p>
            <a:pPr algn="ctr"/>
            <a:r>
              <a:rPr lang="en-US"/>
              <a:t>HLC OS11 Movie</a:t>
            </a:r>
            <a:br>
              <a:rPr lang="en-US"/>
            </a:br>
            <a:r>
              <a:rPr lang="en-US" sz="3100"/>
              <a:t>3 min intervals</a:t>
            </a:r>
            <a:br>
              <a:rPr lang="en-US" sz="3100"/>
            </a:br>
            <a:r>
              <a:rPr lang="en-US" sz="3100"/>
              <a:t>(play in presentation mode)</a:t>
            </a:r>
            <a:endParaRPr lang="en-US"/>
          </a:p>
        </p:txBody>
      </p:sp>
      <p:sp>
        <p:nvSpPr>
          <p:cNvPr id="4" name="Slide Number Placeholder 3">
            <a:extLst>
              <a:ext uri="{FF2B5EF4-FFF2-40B4-BE49-F238E27FC236}">
                <a16:creationId xmlns:a16="http://schemas.microsoft.com/office/drawing/2014/main" id="{412F1C97-7D6B-4362-AAE6-8C3EEA8DB203}"/>
              </a:ext>
            </a:extLst>
          </p:cNvPr>
          <p:cNvSpPr>
            <a:spLocks noGrp="1"/>
          </p:cNvSpPr>
          <p:nvPr>
            <p:ph type="sldNum" sz="quarter" idx="12"/>
          </p:nvPr>
        </p:nvSpPr>
        <p:spPr/>
        <p:txBody>
          <a:bodyPr/>
          <a:lstStyle/>
          <a:p>
            <a:fld id="{FE55508A-F3BA-4964-816A-4BEB5EA0A2F9}" type="slidenum">
              <a:rPr lang="en-US" smtClean="0"/>
              <a:t>16</a:t>
            </a:fld>
            <a:endParaRPr lang="en-US"/>
          </a:p>
        </p:txBody>
      </p:sp>
      <p:sp>
        <p:nvSpPr>
          <p:cNvPr id="11" name="TextBox 10">
            <a:extLst>
              <a:ext uri="{FF2B5EF4-FFF2-40B4-BE49-F238E27FC236}">
                <a16:creationId xmlns:a16="http://schemas.microsoft.com/office/drawing/2014/main" id="{31DD8CD3-400E-43CD-ABBA-F524DED5ADF2}"/>
              </a:ext>
            </a:extLst>
          </p:cNvPr>
          <p:cNvSpPr txBox="1"/>
          <p:nvPr/>
        </p:nvSpPr>
        <p:spPr>
          <a:xfrm>
            <a:off x="2679894" y="2011918"/>
            <a:ext cx="1729448" cy="369332"/>
          </a:xfrm>
          <a:prstGeom prst="rect">
            <a:avLst/>
          </a:prstGeom>
          <a:noFill/>
        </p:spPr>
        <p:txBody>
          <a:bodyPr wrap="none" rtlCol="0">
            <a:spAutoFit/>
          </a:bodyPr>
          <a:lstStyle/>
          <a:p>
            <a:pPr algn="ctr"/>
            <a:r>
              <a:rPr lang="en-US"/>
              <a:t>No optical MUFs</a:t>
            </a:r>
          </a:p>
        </p:txBody>
      </p:sp>
      <p:sp>
        <p:nvSpPr>
          <p:cNvPr id="12" name="TextBox 11">
            <a:extLst>
              <a:ext uri="{FF2B5EF4-FFF2-40B4-BE49-F238E27FC236}">
                <a16:creationId xmlns:a16="http://schemas.microsoft.com/office/drawing/2014/main" id="{AEE560A4-12C1-4975-A8A3-5D52C90626B0}"/>
              </a:ext>
            </a:extLst>
          </p:cNvPr>
          <p:cNvSpPr txBox="1"/>
          <p:nvPr/>
        </p:nvSpPr>
        <p:spPr>
          <a:xfrm>
            <a:off x="4673624" y="2016604"/>
            <a:ext cx="1915397" cy="369332"/>
          </a:xfrm>
          <a:prstGeom prst="rect">
            <a:avLst/>
          </a:prstGeom>
          <a:noFill/>
        </p:spPr>
        <p:txBody>
          <a:bodyPr wrap="none" rtlCol="0">
            <a:spAutoFit/>
          </a:bodyPr>
          <a:lstStyle/>
          <a:p>
            <a:pPr algn="ctr"/>
            <a:r>
              <a:rPr lang="en-US"/>
              <a:t>With optical MUFs</a:t>
            </a:r>
          </a:p>
        </p:txBody>
      </p:sp>
      <p:sp>
        <p:nvSpPr>
          <p:cNvPr id="13" name="TextBox 12">
            <a:extLst>
              <a:ext uri="{FF2B5EF4-FFF2-40B4-BE49-F238E27FC236}">
                <a16:creationId xmlns:a16="http://schemas.microsoft.com/office/drawing/2014/main" id="{7E9D82FF-3FDC-4651-AB34-624C985CC2B6}"/>
              </a:ext>
            </a:extLst>
          </p:cNvPr>
          <p:cNvSpPr txBox="1"/>
          <p:nvPr/>
        </p:nvSpPr>
        <p:spPr>
          <a:xfrm>
            <a:off x="623200" y="5254282"/>
            <a:ext cx="7833555" cy="923330"/>
          </a:xfrm>
          <a:prstGeom prst="rect">
            <a:avLst/>
          </a:prstGeom>
          <a:noFill/>
        </p:spPr>
        <p:txBody>
          <a:bodyPr wrap="none" rtlCol="0">
            <a:spAutoFit/>
          </a:bodyPr>
          <a:lstStyle/>
          <a:p>
            <a:r>
              <a:rPr lang="en-US"/>
              <a:t>High spatial frequency fluttering caused by correction of low-order aberration </a:t>
            </a:r>
          </a:p>
          <a:p>
            <a:r>
              <a:rPr lang="en-US"/>
              <a:t>changes by the high-order DM, plus LOWFS measurement errors; without LOWFS,</a:t>
            </a:r>
          </a:p>
          <a:p>
            <a:r>
              <a:rPr lang="en-US"/>
              <a:t>changes at the IWA would be greater.  Flashes are caused by high jitter spikes.</a:t>
            </a:r>
          </a:p>
        </p:txBody>
      </p:sp>
      <p:pic>
        <p:nvPicPr>
          <p:cNvPr id="7" name="Picture 6" descr="A close up of the moon&#10;&#10;Description automatically generated with medium confidence">
            <a:extLst>
              <a:ext uri="{FF2B5EF4-FFF2-40B4-BE49-F238E27FC236}">
                <a16:creationId xmlns:a16="http://schemas.microsoft.com/office/drawing/2014/main" id="{D8276133-1DAE-4E30-B650-467DEDD9C4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5575" y="2447925"/>
            <a:ext cx="3752850" cy="1962150"/>
          </a:xfrm>
          <a:prstGeom prst="rect">
            <a:avLst/>
          </a:prstGeom>
        </p:spPr>
      </p:pic>
    </p:spTree>
    <p:extLst>
      <p:ext uri="{BB962C8B-B14F-4D97-AF65-F5344CB8AC3E}">
        <p14:creationId xmlns:p14="http://schemas.microsoft.com/office/powerpoint/2010/main" val="1464580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AB347-C328-4E5B-844B-118DD74BF5D0}"/>
              </a:ext>
            </a:extLst>
          </p:cNvPr>
          <p:cNvSpPr>
            <a:spLocks noGrp="1"/>
          </p:cNvSpPr>
          <p:nvPr>
            <p:ph type="title"/>
          </p:nvPr>
        </p:nvSpPr>
        <p:spPr>
          <a:xfrm>
            <a:off x="628650" y="42201"/>
            <a:ext cx="7886700" cy="755187"/>
          </a:xfrm>
        </p:spPr>
        <p:txBody>
          <a:bodyPr/>
          <a:lstStyle/>
          <a:p>
            <a:pPr algn="ctr"/>
            <a:r>
              <a:rPr lang="en-US"/>
              <a:t>HLC OS11 Time Series Files</a:t>
            </a:r>
          </a:p>
        </p:txBody>
      </p:sp>
      <p:sp>
        <p:nvSpPr>
          <p:cNvPr id="3" name="Content Placeholder 2">
            <a:extLst>
              <a:ext uri="{FF2B5EF4-FFF2-40B4-BE49-F238E27FC236}">
                <a16:creationId xmlns:a16="http://schemas.microsoft.com/office/drawing/2014/main" id="{9B3D5E83-C511-4D8E-994C-997A84A41F0A}"/>
              </a:ext>
            </a:extLst>
          </p:cNvPr>
          <p:cNvSpPr>
            <a:spLocks noGrp="1"/>
          </p:cNvSpPr>
          <p:nvPr>
            <p:ph idx="1"/>
          </p:nvPr>
        </p:nvSpPr>
        <p:spPr>
          <a:xfrm>
            <a:off x="628650" y="1333256"/>
            <a:ext cx="7886700" cy="4351338"/>
          </a:xfrm>
        </p:spPr>
        <p:txBody>
          <a:bodyPr>
            <a:normAutofit fontScale="92500" lnSpcReduction="20000"/>
          </a:bodyPr>
          <a:lstStyle/>
          <a:p>
            <a:pPr marL="0" indent="0">
              <a:buNone/>
            </a:pPr>
            <a:r>
              <a:rPr lang="en-US" sz="1200" b="1">
                <a:solidFill>
                  <a:srgbClr val="0070C0"/>
                </a:solidFill>
              </a:rPr>
              <a:t>hlc_os11_planet_r3.5_t-13_oversampled.fits, hlc_os11_planet_r3.5_t13_oversampled.fits, hlc_os11_planet_4.5_t117_oversampled.fits, hlc_os11 planet_r4.5_t143_oversampled.fits</a:t>
            </a:r>
            <a:r>
              <a:rPr lang="en-US" sz="1200">
                <a:solidFill>
                  <a:srgbClr val="0070C0"/>
                </a:solidFill>
              </a:rPr>
              <a:t>: </a:t>
            </a:r>
          </a:p>
          <a:p>
            <a:pPr marL="0" indent="0">
              <a:spcBef>
                <a:spcPts val="0"/>
              </a:spcBef>
              <a:buNone/>
            </a:pPr>
            <a:endParaRPr lang="en-US" sz="1000"/>
          </a:p>
          <a:p>
            <a:pPr marL="288925" indent="0">
              <a:spcBef>
                <a:spcPts val="0"/>
              </a:spcBef>
              <a:buNone/>
            </a:pPr>
            <a:r>
              <a:rPr lang="en-US" sz="1200"/>
              <a:t>Simulations of point sources offset from the star by 3.5 &amp; 4.5 </a:t>
            </a:r>
            <a:r>
              <a:rPr lang="el-GR" sz="1200"/>
              <a:t>λ</a:t>
            </a:r>
            <a:r>
              <a:rPr lang="en-US" sz="1200" baseline="-25000"/>
              <a:t>c</a:t>
            </a:r>
            <a:r>
              <a:rPr lang="en-US" sz="1200"/>
              <a:t>/D (176 &amp; 226 mas) at angles of -13°, +13°, 117°, &amp; 143° (representing the two rolls). These images oversample the detector pixels by 5x and should be 5x5 binned down to match. Small (&lt;2°) adjustments to the roll angle can be implemented by shifting the images via interpolation (don’t rotate them). The images are primary-normalized flux. Each image is [nx=275,ny=275] pixels.</a:t>
            </a:r>
          </a:p>
          <a:p>
            <a:pPr marL="0" indent="0">
              <a:buNone/>
            </a:pPr>
            <a:r>
              <a:rPr lang="en-US" sz="1200" b="1">
                <a:solidFill>
                  <a:srgbClr val="0070C0"/>
                </a:solidFill>
              </a:rPr>
              <a:t>hlc_os11_psfs_oversampled.fits</a:t>
            </a:r>
            <a:r>
              <a:rPr lang="en-US" sz="1200">
                <a:solidFill>
                  <a:srgbClr val="0070C0"/>
                </a:solidFill>
              </a:rPr>
              <a:t>: </a:t>
            </a:r>
          </a:p>
          <a:p>
            <a:pPr marL="288925" indent="0">
              <a:buNone/>
            </a:pPr>
            <a:r>
              <a:rPr lang="en-US" sz="1200"/>
              <a:t>Simulations of point sources offset from the star by a variety of irregularly-spaced radial and azimuthal values. These images oversample the detector pixels by 5x and should be 5x5 binned down to match. Small (&lt;2°) adjustments to the roll angle can be implemented by shifting the images via interpolation prior to binning (don’t rotate them). The images are primary-normalized flux. The file dimensions are [nx=275,ny=275,num_radial_offsets=21,num_azimuthal_offsets=36]. </a:t>
            </a:r>
          </a:p>
          <a:p>
            <a:pPr marL="0" indent="0">
              <a:buNone/>
            </a:pPr>
            <a:r>
              <a:rPr lang="en-US" sz="1200" b="1">
                <a:solidFill>
                  <a:srgbClr val="0070C0"/>
                </a:solidFill>
              </a:rPr>
              <a:t>hlc_os11_psfs_radial_offsets.fits</a:t>
            </a:r>
            <a:r>
              <a:rPr lang="en-US" sz="1200"/>
              <a:t> [n=21], </a:t>
            </a:r>
            <a:r>
              <a:rPr lang="en-US" sz="1200" b="1">
                <a:solidFill>
                  <a:srgbClr val="0070C0"/>
                </a:solidFill>
              </a:rPr>
              <a:t>hlc_os11_psfs_azimuth_offsets.fits </a:t>
            </a:r>
            <a:r>
              <a:rPr lang="en-US" sz="1200"/>
              <a:t>[n=36]:</a:t>
            </a:r>
          </a:p>
          <a:p>
            <a:pPr marL="288925" indent="0">
              <a:buNone/>
            </a:pPr>
            <a:r>
              <a:rPr lang="en-US" sz="1200"/>
              <a:t>The radial and azimuthal offsets are provided in the 1-D FITS files.</a:t>
            </a:r>
          </a:p>
          <a:p>
            <a:pPr marL="0" indent="0">
              <a:buNone/>
            </a:pPr>
            <a:r>
              <a:rPr lang="en-US" sz="1200" b="1">
                <a:solidFill>
                  <a:srgbClr val="0070C0"/>
                </a:solidFill>
              </a:rPr>
              <a:t>hlc_os11_darkhole_noiseless.fits, hlc_os11_darkhole_muf_noiseless.fits</a:t>
            </a:r>
            <a:r>
              <a:rPr lang="en-US" sz="1200"/>
              <a:t>: </a:t>
            </a:r>
          </a:p>
          <a:p>
            <a:pPr marL="288925" indent="0">
              <a:buNone/>
            </a:pPr>
            <a:r>
              <a:rPr lang="en-US" sz="1200"/>
              <a:t>OS11 time series speckle field images (no planets) without and with optical MUFs at CCD pixel sampling at 1 minute timesteps. The file dimensions are [nx=55,ny=55,ntimesteps=1830]. This contains all reference and target star images as generated by the models (1 minute cadence). The image values are in electrons/sec (pre-gain) for the given star as detected (includes stellar spectrum &amp; flux and system losses, including QE); these are prior to electron multiplication. The input parameters, batch IDs, and other information for each timestep are in the file </a:t>
            </a:r>
            <a:r>
              <a:rPr lang="en-US" sz="1200" b="1">
                <a:solidFill>
                  <a:srgbClr val="0070C0"/>
                </a:solidFill>
              </a:rPr>
              <a:t>hlc_os11_inputs.fits </a:t>
            </a:r>
            <a:r>
              <a:rPr lang="en-US" sz="1200"/>
              <a:t>(described on the next page). This file is to be interpolated over time to match chosen camera framerates.</a:t>
            </a:r>
          </a:p>
          <a:p>
            <a:pPr marL="0" indent="0">
              <a:buNone/>
            </a:pPr>
            <a:r>
              <a:rPr lang="en-US" sz="1200" b="1">
                <a:solidFill>
                  <a:srgbClr val="0070C0"/>
                </a:solidFill>
              </a:rPr>
              <a:t>hlc_os11_no_fpm.fits</a:t>
            </a:r>
            <a:r>
              <a:rPr lang="en-US" sz="1200">
                <a:solidFill>
                  <a:srgbClr val="0070C0"/>
                </a:solidFill>
              </a:rPr>
              <a:t>: </a:t>
            </a:r>
          </a:p>
          <a:p>
            <a:pPr marL="288925" indent="0">
              <a:buNone/>
            </a:pPr>
            <a:r>
              <a:rPr lang="en-US" sz="1200"/>
              <a:t>Unocculted PSF (star image with no FPM) at CCD sampling; primary-normalized flux units; use to convert dark hole image values to normalized intensity (NI) by (1) multiply PSF by the target or reference star flux, as appropriate, (2) divide the dark hole image by the maximum PSF value.</a:t>
            </a:r>
          </a:p>
          <a:p>
            <a:pPr marL="0" indent="0">
              <a:buNone/>
            </a:pPr>
            <a:endParaRPr lang="en-US" sz="1200"/>
          </a:p>
          <a:p>
            <a:pPr marL="0" indent="0">
              <a:buNone/>
            </a:pPr>
            <a:endParaRPr lang="en-US" sz="1200"/>
          </a:p>
          <a:p>
            <a:pPr marL="0" indent="0">
              <a:buNone/>
            </a:pPr>
            <a:endParaRPr lang="en-US" sz="1200"/>
          </a:p>
        </p:txBody>
      </p:sp>
      <p:sp>
        <p:nvSpPr>
          <p:cNvPr id="4" name="Slide Number Placeholder 3">
            <a:extLst>
              <a:ext uri="{FF2B5EF4-FFF2-40B4-BE49-F238E27FC236}">
                <a16:creationId xmlns:a16="http://schemas.microsoft.com/office/drawing/2014/main" id="{B409D5D1-9C3F-44DA-A256-739DD80007A2}"/>
              </a:ext>
            </a:extLst>
          </p:cNvPr>
          <p:cNvSpPr>
            <a:spLocks noGrp="1"/>
          </p:cNvSpPr>
          <p:nvPr>
            <p:ph type="sldNum" sz="quarter" idx="12"/>
          </p:nvPr>
        </p:nvSpPr>
        <p:spPr/>
        <p:txBody>
          <a:bodyPr/>
          <a:lstStyle/>
          <a:p>
            <a:fld id="{FE55508A-F3BA-4964-816A-4BEB5EA0A2F9}" type="slidenum">
              <a:rPr lang="en-US" smtClean="0"/>
              <a:t>17</a:t>
            </a:fld>
            <a:endParaRPr lang="en-US"/>
          </a:p>
        </p:txBody>
      </p:sp>
    </p:spTree>
    <p:extLst>
      <p:ext uri="{BB962C8B-B14F-4D97-AF65-F5344CB8AC3E}">
        <p14:creationId xmlns:p14="http://schemas.microsoft.com/office/powerpoint/2010/main" val="2819454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C6426-1835-4531-A186-2BD097D33545}"/>
              </a:ext>
            </a:extLst>
          </p:cNvPr>
          <p:cNvSpPr>
            <a:spLocks noGrp="1"/>
          </p:cNvSpPr>
          <p:nvPr>
            <p:ph type="title"/>
          </p:nvPr>
        </p:nvSpPr>
        <p:spPr>
          <a:xfrm>
            <a:off x="628650" y="90213"/>
            <a:ext cx="7886700" cy="830168"/>
          </a:xfrm>
        </p:spPr>
        <p:txBody>
          <a:bodyPr/>
          <a:lstStyle/>
          <a:p>
            <a:pPr algn="ctr"/>
            <a:r>
              <a:rPr lang="en-US"/>
              <a:t>hlc_os11_inputs.fits</a:t>
            </a:r>
          </a:p>
        </p:txBody>
      </p:sp>
      <p:sp>
        <p:nvSpPr>
          <p:cNvPr id="4" name="TextBox 3">
            <a:extLst>
              <a:ext uri="{FF2B5EF4-FFF2-40B4-BE49-F238E27FC236}">
                <a16:creationId xmlns:a16="http://schemas.microsoft.com/office/drawing/2014/main" id="{BD567CB0-654F-4DD6-B144-45C78D2499F7}"/>
              </a:ext>
            </a:extLst>
          </p:cNvPr>
          <p:cNvSpPr txBox="1"/>
          <p:nvPr/>
        </p:nvSpPr>
        <p:spPr>
          <a:xfrm>
            <a:off x="628650" y="1888564"/>
            <a:ext cx="7983444" cy="4524315"/>
          </a:xfrm>
          <a:prstGeom prst="rect">
            <a:avLst/>
          </a:prstGeom>
          <a:noFill/>
        </p:spPr>
        <p:txBody>
          <a:bodyPr wrap="square" rtlCol="0">
            <a:spAutoFit/>
          </a:bodyPr>
          <a:lstStyle/>
          <a:p>
            <a:r>
              <a:rPr lang="en-US"/>
              <a:t>0: Time of observation (hours, starting at 170)</a:t>
            </a:r>
          </a:p>
          <a:p>
            <a:r>
              <a:rPr lang="en-US"/>
              <a:t>1: Star ID (1 = target, 2 = reference)</a:t>
            </a:r>
          </a:p>
          <a:p>
            <a:r>
              <a:rPr lang="en-US"/>
              <a:t>2: Batch ID (see OS11 Nomenclature slide)</a:t>
            </a:r>
          </a:p>
          <a:p>
            <a:r>
              <a:rPr lang="en-US"/>
              <a:t>3: Roll; degrees</a:t>
            </a:r>
          </a:p>
          <a:p>
            <a:r>
              <a:rPr lang="en-US"/>
              <a:t>4-45: Input low order aberrations; Noll-ordered Zernikes, Z4-Z45; meters RMS</a:t>
            </a:r>
          </a:p>
          <a:p>
            <a:r>
              <a:rPr lang="en-US"/>
              <a:t>46-53: LOWFS-derived low order corrections (Z4-Z11); meters RMS</a:t>
            </a:r>
          </a:p>
          <a:p>
            <a:r>
              <a:rPr lang="en-US"/>
              <a:t>54-59: Optical surface X shift; [secondary, POMA fold, M3, M4, M5, TT fold]; meters</a:t>
            </a:r>
          </a:p>
          <a:p>
            <a:r>
              <a:rPr lang="en-US"/>
              <a:t>60-65: Optical surface Y shift; meters</a:t>
            </a:r>
          </a:p>
          <a:p>
            <a:r>
              <a:rPr lang="en-US"/>
              <a:t>66-67: CGI X &amp; Y shear at instrument carrier interface (FSM); meters</a:t>
            </a:r>
          </a:p>
          <a:p>
            <a:r>
              <a:rPr lang="en-US"/>
              <a:t>68-69: DM1 X &amp; Y shear; meters</a:t>
            </a:r>
          </a:p>
          <a:p>
            <a:r>
              <a:rPr lang="en-US"/>
              <a:t>70-71: DM2 X &amp; Y shear; meters</a:t>
            </a:r>
          </a:p>
          <a:p>
            <a:r>
              <a:rPr lang="en-US"/>
              <a:t>72-73: DM1 &amp; DM2 temperature; Kelvins</a:t>
            </a:r>
          </a:p>
          <a:p>
            <a:r>
              <a:rPr lang="en-US"/>
              <a:t>74-75: SPAM (SPC pupil mask) X &amp; Y shear; meters (not used for HLC)</a:t>
            </a:r>
          </a:p>
          <a:p>
            <a:r>
              <a:rPr lang="en-US"/>
              <a:t>76-77: LSAM (Lyot stop) X &amp; Y shear; meters</a:t>
            </a:r>
          </a:p>
          <a:p>
            <a:r>
              <a:rPr lang="en-US"/>
              <a:t>78-79: X &amp; Y post-FSM pointing jitter; mas RMS per axis</a:t>
            </a:r>
          </a:p>
          <a:p>
            <a:r>
              <a:rPr lang="en-US"/>
              <a:t>80: Focus correction mechanism offset to compensate Z4; meters</a:t>
            </a:r>
          </a:p>
        </p:txBody>
      </p:sp>
      <p:sp>
        <p:nvSpPr>
          <p:cNvPr id="5" name="TextBox 4">
            <a:extLst>
              <a:ext uri="{FF2B5EF4-FFF2-40B4-BE49-F238E27FC236}">
                <a16:creationId xmlns:a16="http://schemas.microsoft.com/office/drawing/2014/main" id="{1A5B2D39-445E-45FC-86D1-375FB8095357}"/>
              </a:ext>
            </a:extLst>
          </p:cNvPr>
          <p:cNvSpPr txBox="1"/>
          <p:nvPr/>
        </p:nvSpPr>
        <p:spPr>
          <a:xfrm>
            <a:off x="820492" y="920381"/>
            <a:ext cx="7503016" cy="646331"/>
          </a:xfrm>
          <a:prstGeom prst="rect">
            <a:avLst/>
          </a:prstGeom>
          <a:noFill/>
        </p:spPr>
        <p:txBody>
          <a:bodyPr wrap="none" rtlCol="0">
            <a:spAutoFit/>
          </a:bodyPr>
          <a:lstStyle/>
          <a:p>
            <a:r>
              <a:rPr lang="en-US">
                <a:solidFill>
                  <a:srgbClr val="0070C0"/>
                </a:solidFill>
              </a:rPr>
              <a:t>This file is a FITS 2D array, [nterms=81,ntimesteps=1830] providing info for the</a:t>
            </a:r>
          </a:p>
          <a:p>
            <a:r>
              <a:rPr lang="en-US">
                <a:solidFill>
                  <a:srgbClr val="0070C0"/>
                </a:solidFill>
              </a:rPr>
              <a:t>corresponding image provided in </a:t>
            </a:r>
            <a:r>
              <a:rPr lang="en-US" b="1">
                <a:solidFill>
                  <a:srgbClr val="0070C0"/>
                </a:solidFill>
              </a:rPr>
              <a:t>hlc_os11_darkhole_*.fits</a:t>
            </a:r>
            <a:r>
              <a:rPr lang="en-US">
                <a:solidFill>
                  <a:srgbClr val="0070C0"/>
                </a:solidFill>
              </a:rPr>
              <a:t>.</a:t>
            </a:r>
          </a:p>
        </p:txBody>
      </p:sp>
      <p:sp>
        <p:nvSpPr>
          <p:cNvPr id="6" name="TextBox 5">
            <a:extLst>
              <a:ext uri="{FF2B5EF4-FFF2-40B4-BE49-F238E27FC236}">
                <a16:creationId xmlns:a16="http://schemas.microsoft.com/office/drawing/2014/main" id="{CF3BC9C1-D6C0-4CD9-B6E4-568B2F66E14A}"/>
              </a:ext>
            </a:extLst>
          </p:cNvPr>
          <p:cNvSpPr txBox="1"/>
          <p:nvPr/>
        </p:nvSpPr>
        <p:spPr>
          <a:xfrm>
            <a:off x="165125" y="1631576"/>
            <a:ext cx="2279150" cy="369332"/>
          </a:xfrm>
          <a:prstGeom prst="rect">
            <a:avLst/>
          </a:prstGeom>
          <a:noFill/>
        </p:spPr>
        <p:txBody>
          <a:bodyPr wrap="none" rtlCol="0">
            <a:spAutoFit/>
          </a:bodyPr>
          <a:lstStyle/>
          <a:p>
            <a:r>
              <a:rPr lang="en-US" b="1"/>
              <a:t>nterm (starting at 0) =</a:t>
            </a:r>
          </a:p>
        </p:txBody>
      </p:sp>
      <p:sp>
        <p:nvSpPr>
          <p:cNvPr id="3" name="Slide Number Placeholder 2">
            <a:extLst>
              <a:ext uri="{FF2B5EF4-FFF2-40B4-BE49-F238E27FC236}">
                <a16:creationId xmlns:a16="http://schemas.microsoft.com/office/drawing/2014/main" id="{487B4EFE-B22B-4FC5-8595-412C043725F7}"/>
              </a:ext>
            </a:extLst>
          </p:cNvPr>
          <p:cNvSpPr>
            <a:spLocks noGrp="1"/>
          </p:cNvSpPr>
          <p:nvPr>
            <p:ph type="sldNum" sz="quarter" idx="12"/>
          </p:nvPr>
        </p:nvSpPr>
        <p:spPr/>
        <p:txBody>
          <a:bodyPr/>
          <a:lstStyle/>
          <a:p>
            <a:fld id="{FE55508A-F3BA-4964-816A-4BEB5EA0A2F9}" type="slidenum">
              <a:rPr lang="en-US" smtClean="0"/>
              <a:t>18</a:t>
            </a:fld>
            <a:endParaRPr lang="en-US"/>
          </a:p>
        </p:txBody>
      </p:sp>
    </p:spTree>
    <p:extLst>
      <p:ext uri="{BB962C8B-B14F-4D97-AF65-F5344CB8AC3E}">
        <p14:creationId xmlns:p14="http://schemas.microsoft.com/office/powerpoint/2010/main" val="591829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223FF-07ED-4B19-971D-581AEEB7310E}"/>
              </a:ext>
            </a:extLst>
          </p:cNvPr>
          <p:cNvSpPr>
            <a:spLocks noGrp="1"/>
          </p:cNvSpPr>
          <p:nvPr>
            <p:ph type="title"/>
          </p:nvPr>
        </p:nvSpPr>
        <p:spPr>
          <a:xfrm>
            <a:off x="628650" y="112539"/>
            <a:ext cx="7886700" cy="684849"/>
          </a:xfrm>
        </p:spPr>
        <p:txBody>
          <a:bodyPr>
            <a:normAutofit fontScale="90000"/>
          </a:bodyPr>
          <a:lstStyle/>
          <a:p>
            <a:pPr algn="ctr"/>
            <a:r>
              <a:rPr lang="en-US"/>
              <a:t>Fluxes</a:t>
            </a:r>
          </a:p>
        </p:txBody>
      </p:sp>
      <p:sp>
        <p:nvSpPr>
          <p:cNvPr id="3" name="Content Placeholder 2">
            <a:extLst>
              <a:ext uri="{FF2B5EF4-FFF2-40B4-BE49-F238E27FC236}">
                <a16:creationId xmlns:a16="http://schemas.microsoft.com/office/drawing/2014/main" id="{6238184D-C1C2-4641-8C72-6677E3A6F163}"/>
              </a:ext>
            </a:extLst>
          </p:cNvPr>
          <p:cNvSpPr>
            <a:spLocks noGrp="1"/>
          </p:cNvSpPr>
          <p:nvPr>
            <p:ph idx="1"/>
          </p:nvPr>
        </p:nvSpPr>
        <p:spPr>
          <a:xfrm>
            <a:off x="628650" y="1035279"/>
            <a:ext cx="7886700" cy="4351338"/>
          </a:xfrm>
        </p:spPr>
        <p:txBody>
          <a:bodyPr>
            <a:normAutofit fontScale="92500" lnSpcReduction="10000"/>
          </a:bodyPr>
          <a:lstStyle/>
          <a:p>
            <a:r>
              <a:rPr lang="en-US"/>
              <a:t>Flux rates for each star are provided in the header of </a:t>
            </a:r>
            <a:r>
              <a:rPr lang="en-US">
                <a:solidFill>
                  <a:srgbClr val="0070C0"/>
                </a:solidFill>
              </a:rPr>
              <a:t>hlc_os11_darkhole*.fits </a:t>
            </a:r>
            <a:r>
              <a:rPr lang="en-US"/>
              <a:t>as the keywords TARGFLUX and REFFLUX</a:t>
            </a:r>
          </a:p>
          <a:p>
            <a:pPr lvl="1"/>
            <a:r>
              <a:rPr lang="en-US"/>
              <a:t>rates are appropriate for stellar type and brightness</a:t>
            </a:r>
          </a:p>
          <a:p>
            <a:pPr lvl="1"/>
            <a:r>
              <a:rPr lang="en-US"/>
              <a:t>units are total electrons/sec from source </a:t>
            </a:r>
            <a:r>
              <a:rPr lang="en-US" i="1" u="sng"/>
              <a:t>prior to electron multiplication (no gain applied)</a:t>
            </a:r>
          </a:p>
          <a:p>
            <a:pPr lvl="1"/>
            <a:r>
              <a:rPr lang="en-US"/>
              <a:t>includes losses from reflections, filters, QE, but not CGI masks</a:t>
            </a:r>
          </a:p>
          <a:p>
            <a:pPr lvl="1"/>
            <a:r>
              <a:rPr lang="en-US"/>
              <a:t>mask losses are included in the image fluxes</a:t>
            </a:r>
          </a:p>
          <a:p>
            <a:r>
              <a:rPr lang="en-US"/>
              <a:t>Provided PSF (</a:t>
            </a:r>
            <a:r>
              <a:rPr lang="en-US">
                <a:solidFill>
                  <a:srgbClr val="0070C0"/>
                </a:solidFill>
              </a:rPr>
              <a:t>*_psfs_*.fits</a:t>
            </a:r>
            <a:r>
              <a:rPr lang="en-US"/>
              <a:t>) &amp; planet (</a:t>
            </a:r>
            <a:r>
              <a:rPr lang="en-US">
                <a:solidFill>
                  <a:srgbClr val="0070C0"/>
                </a:solidFill>
              </a:rPr>
              <a:t>*_planet__*.fits</a:t>
            </a:r>
            <a:r>
              <a:rPr lang="en-US"/>
              <a:t>) images are in primary-normalized flux units; to convert to planet e</a:t>
            </a:r>
            <a:r>
              <a:rPr lang="en-US" baseline="30000"/>
              <a:t>-</a:t>
            </a:r>
            <a:r>
              <a:rPr lang="en-US"/>
              <a:t>/sec, multiply by planet contrast (e.g., 5e-9) and TARGFLUX</a:t>
            </a:r>
          </a:p>
        </p:txBody>
      </p:sp>
      <p:sp>
        <p:nvSpPr>
          <p:cNvPr id="4" name="Slide Number Placeholder 3">
            <a:extLst>
              <a:ext uri="{FF2B5EF4-FFF2-40B4-BE49-F238E27FC236}">
                <a16:creationId xmlns:a16="http://schemas.microsoft.com/office/drawing/2014/main" id="{2109B52E-5B91-4BE9-AA9D-3AD4EF21F614}"/>
              </a:ext>
            </a:extLst>
          </p:cNvPr>
          <p:cNvSpPr>
            <a:spLocks noGrp="1"/>
          </p:cNvSpPr>
          <p:nvPr>
            <p:ph type="sldNum" sz="quarter" idx="12"/>
          </p:nvPr>
        </p:nvSpPr>
        <p:spPr/>
        <p:txBody>
          <a:bodyPr/>
          <a:lstStyle/>
          <a:p>
            <a:fld id="{FE55508A-F3BA-4964-816A-4BEB5EA0A2F9}" type="slidenum">
              <a:rPr lang="en-US" smtClean="0"/>
              <a:t>19</a:t>
            </a:fld>
            <a:endParaRPr lang="en-US"/>
          </a:p>
        </p:txBody>
      </p:sp>
    </p:spTree>
    <p:extLst>
      <p:ext uri="{BB962C8B-B14F-4D97-AF65-F5344CB8AC3E}">
        <p14:creationId xmlns:p14="http://schemas.microsoft.com/office/powerpoint/2010/main" val="2893399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860C4-50AA-44D8-9DAC-4BB0FA0F75D1}"/>
              </a:ext>
            </a:extLst>
          </p:cNvPr>
          <p:cNvSpPr>
            <a:spLocks noGrp="1"/>
          </p:cNvSpPr>
          <p:nvPr>
            <p:ph type="title"/>
          </p:nvPr>
        </p:nvSpPr>
        <p:spPr>
          <a:xfrm>
            <a:off x="628650" y="365759"/>
            <a:ext cx="7886700" cy="825526"/>
          </a:xfrm>
        </p:spPr>
        <p:txBody>
          <a:bodyPr/>
          <a:lstStyle/>
          <a:p>
            <a:pPr algn="ctr"/>
            <a:r>
              <a:rPr lang="en-US"/>
              <a:t>Acknowledgements</a:t>
            </a:r>
          </a:p>
        </p:txBody>
      </p:sp>
      <p:sp>
        <p:nvSpPr>
          <p:cNvPr id="4" name="Slide Number Placeholder 3">
            <a:extLst>
              <a:ext uri="{FF2B5EF4-FFF2-40B4-BE49-F238E27FC236}">
                <a16:creationId xmlns:a16="http://schemas.microsoft.com/office/drawing/2014/main" id="{38B3F752-5790-48F7-9F41-3D4A4ABD5358}"/>
              </a:ext>
            </a:extLst>
          </p:cNvPr>
          <p:cNvSpPr>
            <a:spLocks noGrp="1"/>
          </p:cNvSpPr>
          <p:nvPr>
            <p:ph type="sldNum" sz="quarter" idx="12"/>
          </p:nvPr>
        </p:nvSpPr>
        <p:spPr/>
        <p:txBody>
          <a:bodyPr/>
          <a:lstStyle/>
          <a:p>
            <a:fld id="{FE55508A-F3BA-4964-816A-4BEB5EA0A2F9}" type="slidenum">
              <a:rPr lang="en-US" smtClean="0"/>
              <a:t>2</a:t>
            </a:fld>
            <a:endParaRPr lang="en-US"/>
          </a:p>
        </p:txBody>
      </p:sp>
      <p:sp>
        <p:nvSpPr>
          <p:cNvPr id="5" name="TextBox 4">
            <a:extLst>
              <a:ext uri="{FF2B5EF4-FFF2-40B4-BE49-F238E27FC236}">
                <a16:creationId xmlns:a16="http://schemas.microsoft.com/office/drawing/2014/main" id="{7CB92160-6A56-42E4-B8DB-E2B4B2030515}"/>
              </a:ext>
            </a:extLst>
          </p:cNvPr>
          <p:cNvSpPr txBox="1"/>
          <p:nvPr/>
        </p:nvSpPr>
        <p:spPr>
          <a:xfrm>
            <a:off x="462036" y="1519311"/>
            <a:ext cx="8219928" cy="3693319"/>
          </a:xfrm>
          <a:prstGeom prst="rect">
            <a:avLst/>
          </a:prstGeom>
          <a:noFill/>
        </p:spPr>
        <p:txBody>
          <a:bodyPr wrap="square" rtlCol="0">
            <a:spAutoFit/>
          </a:bodyPr>
          <a:lstStyle/>
          <a:p>
            <a:r>
              <a:rPr lang="en-US">
                <a:solidFill>
                  <a:srgbClr val="0070C0"/>
                </a:solidFill>
              </a:rPr>
              <a:t>CGI thermal &amp; structural finite element models (FEMs): </a:t>
            </a:r>
            <a:r>
              <a:rPr lang="en-US"/>
              <a:t>Josh Kempenaar, Will Krieger</a:t>
            </a:r>
          </a:p>
          <a:p>
            <a:r>
              <a:rPr lang="en-US">
                <a:solidFill>
                  <a:srgbClr val="0070C0"/>
                </a:solidFill>
              </a:rPr>
              <a:t>Roman &amp; CGI FEM integration, OS11 reaction wheel speeds, spacecraft FEM: </a:t>
            </a:r>
            <a:r>
              <a:rPr lang="en-US"/>
              <a:t>NASA   </a:t>
            </a:r>
          </a:p>
          <a:p>
            <a:r>
              <a:rPr lang="en-US"/>
              <a:t>      Goddard Integrated Modeling Team</a:t>
            </a:r>
          </a:p>
          <a:p>
            <a:r>
              <a:rPr lang="en-US">
                <a:solidFill>
                  <a:srgbClr val="0070C0"/>
                </a:solidFill>
              </a:rPr>
              <a:t>CGI pointing jitter model:</a:t>
            </a:r>
            <a:r>
              <a:rPr lang="en-US"/>
              <a:t> David Arndt, Nanaz Fathpour, Milan Mandic</a:t>
            </a:r>
          </a:p>
          <a:p>
            <a:r>
              <a:rPr lang="en-US">
                <a:solidFill>
                  <a:srgbClr val="0070C0"/>
                </a:solidFill>
              </a:rPr>
              <a:t>OS11 definition: </a:t>
            </a:r>
            <a:r>
              <a:rPr lang="en-US"/>
              <a:t>Brian Kern</a:t>
            </a:r>
          </a:p>
          <a:p>
            <a:r>
              <a:rPr lang="en-US">
                <a:solidFill>
                  <a:srgbClr val="0070C0"/>
                </a:solidFill>
              </a:rPr>
              <a:t>CGI STOP model execution &amp; analysis: </a:t>
            </a:r>
            <a:r>
              <a:rPr lang="en-US"/>
              <a:t>John Steeves, Navtej Saini, Charley Noecker</a:t>
            </a:r>
          </a:p>
          <a:p>
            <a:r>
              <a:rPr lang="en-US">
                <a:solidFill>
                  <a:srgbClr val="0070C0"/>
                </a:solidFill>
              </a:rPr>
              <a:t>CGI Code V model: </a:t>
            </a:r>
            <a:r>
              <a:rPr lang="en-US"/>
              <a:t>Mike Rogers</a:t>
            </a:r>
          </a:p>
          <a:p>
            <a:r>
              <a:rPr lang="en-US">
                <a:solidFill>
                  <a:srgbClr val="0070C0"/>
                </a:solidFill>
              </a:rPr>
              <a:t>CGI LOWFS model: </a:t>
            </a:r>
            <a:r>
              <a:rPr lang="en-US"/>
              <a:t>Brandon Dube</a:t>
            </a:r>
          </a:p>
          <a:p>
            <a:r>
              <a:rPr lang="en-US">
                <a:solidFill>
                  <a:srgbClr val="0070C0"/>
                </a:solidFill>
              </a:rPr>
              <a:t>CGI mask designs: </a:t>
            </a:r>
            <a:r>
              <a:rPr lang="en-US"/>
              <a:t>A.J. Riggs, Dwight Moody</a:t>
            </a:r>
          </a:p>
          <a:p>
            <a:r>
              <a:rPr lang="en-US">
                <a:solidFill>
                  <a:srgbClr val="0070C0"/>
                </a:solidFill>
              </a:rPr>
              <a:t>CGI diffraction model &amp; time series generation: </a:t>
            </a:r>
            <a:r>
              <a:rPr lang="en-US"/>
              <a:t>John Krist</a:t>
            </a:r>
          </a:p>
          <a:p>
            <a:r>
              <a:rPr lang="en-US">
                <a:solidFill>
                  <a:srgbClr val="0070C0"/>
                </a:solidFill>
              </a:rPr>
              <a:t>CGI EMCCD model: </a:t>
            </a:r>
            <a:r>
              <a:rPr lang="en-US"/>
              <a:t>Bijan Nemati, Sam Miller, Kevin Ludwick (all U. Alabamba, Huntsville)</a:t>
            </a:r>
          </a:p>
          <a:p>
            <a:endParaRPr lang="en-US"/>
          </a:p>
        </p:txBody>
      </p:sp>
    </p:spTree>
    <p:extLst>
      <p:ext uri="{BB962C8B-B14F-4D97-AF65-F5344CB8AC3E}">
        <p14:creationId xmlns:p14="http://schemas.microsoft.com/office/powerpoint/2010/main" val="989510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CECA8-81F5-4EFC-BFC4-C3E8F65DD796}"/>
              </a:ext>
            </a:extLst>
          </p:cNvPr>
          <p:cNvSpPr>
            <a:spLocks noGrp="1"/>
          </p:cNvSpPr>
          <p:nvPr>
            <p:ph type="title"/>
          </p:nvPr>
        </p:nvSpPr>
        <p:spPr>
          <a:xfrm>
            <a:off x="628650" y="211012"/>
            <a:ext cx="7886700" cy="818492"/>
          </a:xfrm>
        </p:spPr>
        <p:txBody>
          <a:bodyPr>
            <a:noAutofit/>
          </a:bodyPr>
          <a:lstStyle/>
          <a:p>
            <a:pPr algn="ctr"/>
            <a:r>
              <a:rPr lang="en-US" sz="3600"/>
              <a:t>Creating Field Point Sources with CGISim</a:t>
            </a:r>
          </a:p>
        </p:txBody>
      </p:sp>
      <p:sp>
        <p:nvSpPr>
          <p:cNvPr id="5" name="Slide Number Placeholder 4">
            <a:extLst>
              <a:ext uri="{FF2B5EF4-FFF2-40B4-BE49-F238E27FC236}">
                <a16:creationId xmlns:a16="http://schemas.microsoft.com/office/drawing/2014/main" id="{BBC8C83B-D9D1-4C60-8196-B8AAC6A722FF}"/>
              </a:ext>
            </a:extLst>
          </p:cNvPr>
          <p:cNvSpPr>
            <a:spLocks noGrp="1"/>
          </p:cNvSpPr>
          <p:nvPr>
            <p:ph type="sldNum" sz="quarter" idx="12"/>
          </p:nvPr>
        </p:nvSpPr>
        <p:spPr/>
        <p:txBody>
          <a:bodyPr/>
          <a:lstStyle/>
          <a:p>
            <a:fld id="{FE55508A-F3BA-4964-816A-4BEB5EA0A2F9}" type="slidenum">
              <a:rPr lang="en-US" smtClean="0"/>
              <a:t>20</a:t>
            </a:fld>
            <a:endParaRPr lang="en-US"/>
          </a:p>
        </p:txBody>
      </p:sp>
      <p:sp>
        <p:nvSpPr>
          <p:cNvPr id="8" name="TextBox 7">
            <a:extLst>
              <a:ext uri="{FF2B5EF4-FFF2-40B4-BE49-F238E27FC236}">
                <a16:creationId xmlns:a16="http://schemas.microsoft.com/office/drawing/2014/main" id="{291A063F-781E-4DB3-BDEE-566FEBE031E3}"/>
              </a:ext>
            </a:extLst>
          </p:cNvPr>
          <p:cNvSpPr txBox="1"/>
          <p:nvPr/>
        </p:nvSpPr>
        <p:spPr>
          <a:xfrm>
            <a:off x="998807" y="1029504"/>
            <a:ext cx="6456960" cy="1815882"/>
          </a:xfrm>
          <a:prstGeom prst="rect">
            <a:avLst/>
          </a:prstGeom>
          <a:noFill/>
        </p:spPr>
        <p:txBody>
          <a:bodyPr wrap="none" rtlCol="0">
            <a:spAutoFit/>
          </a:bodyPr>
          <a:lstStyle/>
          <a:p>
            <a:r>
              <a:rPr lang="en-US" sz="1400"/>
              <a:t>CGISim is a Python program that generates CGI dark hole and field point source</a:t>
            </a:r>
          </a:p>
          <a:p>
            <a:r>
              <a:rPr lang="en-US" sz="1400"/>
              <a:t>images using the PROPER propagation library and the CGI diffraction model.  You</a:t>
            </a:r>
          </a:p>
          <a:p>
            <a:r>
              <a:rPr lang="en-US" sz="1400"/>
              <a:t>can use it to produce field point source images with any offset from the star. It can</a:t>
            </a:r>
          </a:p>
          <a:p>
            <a:r>
              <a:rPr lang="en-US" sz="1400"/>
              <a:t>be downloaded from </a:t>
            </a:r>
            <a:r>
              <a:rPr lang="en-US" sz="1400" i="1">
                <a:hlinkClick r:id="rId2"/>
              </a:rPr>
              <a:t>https://sourceforge.net/projects/cgisim</a:t>
            </a:r>
            <a:r>
              <a:rPr lang="en-US" sz="1400" i="1"/>
              <a:t>.</a:t>
            </a:r>
            <a:r>
              <a:rPr lang="en-US" sz="1400"/>
              <a:t> Be sure to read the</a:t>
            </a:r>
          </a:p>
          <a:p>
            <a:r>
              <a:rPr lang="en-US" sz="1400"/>
              <a:t>manual to understand how the images are normalized.  For the “spec” mode, CGISim</a:t>
            </a:r>
          </a:p>
          <a:p>
            <a:r>
              <a:rPr lang="en-US" sz="1400"/>
              <a:t>will generate images for 30 wavelengths.</a:t>
            </a:r>
          </a:p>
          <a:p>
            <a:endParaRPr lang="en-US" sz="1400"/>
          </a:p>
          <a:p>
            <a:r>
              <a:rPr lang="en-US" sz="1400"/>
              <a:t>Example code is shown below to generate an off-axis source at (x,y)=(+300,-50) mas.</a:t>
            </a:r>
          </a:p>
        </p:txBody>
      </p:sp>
      <p:sp>
        <p:nvSpPr>
          <p:cNvPr id="9" name="TextBox 8">
            <a:extLst>
              <a:ext uri="{FF2B5EF4-FFF2-40B4-BE49-F238E27FC236}">
                <a16:creationId xmlns:a16="http://schemas.microsoft.com/office/drawing/2014/main" id="{21CDDF05-53B1-4A4E-8D80-F0AE266BFD21}"/>
              </a:ext>
            </a:extLst>
          </p:cNvPr>
          <p:cNvSpPr txBox="1"/>
          <p:nvPr/>
        </p:nvSpPr>
        <p:spPr>
          <a:xfrm>
            <a:off x="555516" y="3092763"/>
            <a:ext cx="7802136" cy="3016210"/>
          </a:xfrm>
          <a:prstGeom prst="rect">
            <a:avLst/>
          </a:prstGeom>
          <a:noFill/>
        </p:spPr>
        <p:txBody>
          <a:bodyPr wrap="none" rtlCol="0">
            <a:spAutoFit/>
          </a:bodyPr>
          <a:lstStyle/>
          <a:p>
            <a:r>
              <a:rPr lang="en-US" sz="1000">
                <a:latin typeface="Courier New" panose="02070309020205020404" pitchFamily="49" charset="0"/>
                <a:cs typeface="Courier New" panose="02070309020205020404" pitchFamily="49" charset="0"/>
              </a:rPr>
              <a:t>import cgisim_jpl as cgisim</a:t>
            </a:r>
          </a:p>
          <a:p>
            <a:r>
              <a:rPr lang="en-US" sz="1000">
                <a:latin typeface="Courier New" panose="02070309020205020404" pitchFamily="49" charset="0"/>
                <a:cs typeface="Courier New" panose="02070309020205020404" pitchFamily="49" charset="0"/>
              </a:rPr>
              <a:t>import proper</a:t>
            </a:r>
          </a:p>
          <a:p>
            <a:r>
              <a:rPr lang="en-US" sz="1000">
                <a:latin typeface="Courier New" panose="02070309020205020404" pitchFamily="49" charset="0"/>
                <a:cs typeface="Courier New" panose="02070309020205020404" pitchFamily="49" charset="0"/>
              </a:rPr>
              <a:t>import roman_phasec_proper_jpl</a:t>
            </a:r>
          </a:p>
          <a:p>
            <a:endParaRPr lang="en-US" sz="1000">
              <a:latin typeface="Courier New" panose="02070309020205020404" pitchFamily="49" charset="0"/>
              <a:cs typeface="Courier New" panose="02070309020205020404" pitchFamily="49" charset="0"/>
            </a:endParaRPr>
          </a:p>
          <a:p>
            <a:r>
              <a:rPr lang="en-US" sz="1000">
                <a:latin typeface="Courier New" panose="02070309020205020404" pitchFamily="49" charset="0"/>
                <a:cs typeface="Courier New" panose="02070309020205020404" pitchFamily="49" charset="0"/>
              </a:rPr>
              <a:t>cgi_mode = 'excam'</a:t>
            </a:r>
          </a:p>
          <a:p>
            <a:r>
              <a:rPr lang="en-US" sz="1000">
                <a:latin typeface="Courier New" panose="02070309020205020404" pitchFamily="49" charset="0"/>
                <a:cs typeface="Courier New" panose="02070309020205020404" pitchFamily="49" charset="0"/>
              </a:rPr>
              <a:t>cor_type = 'hlc'</a:t>
            </a:r>
          </a:p>
          <a:p>
            <a:r>
              <a:rPr lang="en-US" sz="1000">
                <a:latin typeface="Courier New" panose="02070309020205020404" pitchFamily="49" charset="0"/>
                <a:cs typeface="Courier New" panose="02070309020205020404" pitchFamily="49" charset="0"/>
              </a:rPr>
              <a:t>bandpass = '1'</a:t>
            </a:r>
          </a:p>
          <a:p>
            <a:r>
              <a:rPr lang="en-US" sz="1000">
                <a:latin typeface="Courier New" panose="02070309020205020404" pitchFamily="49" charset="0"/>
                <a:cs typeface="Courier New" panose="02070309020205020404" pitchFamily="49" charset="0"/>
              </a:rPr>
              <a:t>polaxis = -10       # compute images for mean X+Y polarization (don't compute at each polarization)</a:t>
            </a:r>
          </a:p>
          <a:p>
            <a:endParaRPr lang="en-US" sz="1000">
              <a:latin typeface="Courier New" panose="02070309020205020404" pitchFamily="49" charset="0"/>
              <a:cs typeface="Courier New" panose="02070309020205020404" pitchFamily="49" charset="0"/>
            </a:endParaRPr>
          </a:p>
          <a:p>
            <a:r>
              <a:rPr lang="en-US" sz="1000">
                <a:latin typeface="Courier New" panose="02070309020205020404" pitchFamily="49" charset="0"/>
                <a:cs typeface="Courier New" panose="02070309020205020404" pitchFamily="49" charset="0"/>
              </a:rPr>
              <a:t># read in DM pattern provided with Phase C CGI model</a:t>
            </a:r>
          </a:p>
          <a:p>
            <a:endParaRPr lang="en-US" sz="1000">
              <a:latin typeface="Courier New" panose="02070309020205020404" pitchFamily="49" charset="0"/>
              <a:cs typeface="Courier New" panose="02070309020205020404" pitchFamily="49" charset="0"/>
            </a:endParaRPr>
          </a:p>
          <a:p>
            <a:r>
              <a:rPr lang="en-US" sz="1000">
                <a:latin typeface="Courier New" panose="02070309020205020404" pitchFamily="49" charset="0"/>
                <a:cs typeface="Courier New" panose="02070309020205020404" pitchFamily="49" charset="0"/>
              </a:rPr>
              <a:t>file_dir = roman_phasec_proper_jpl.lib_dir + '/examples/'</a:t>
            </a:r>
          </a:p>
          <a:p>
            <a:endParaRPr lang="en-US" sz="1000">
              <a:latin typeface="Courier New" panose="02070309020205020404" pitchFamily="49" charset="0"/>
              <a:cs typeface="Courier New" panose="02070309020205020404" pitchFamily="49" charset="0"/>
            </a:endParaRPr>
          </a:p>
          <a:p>
            <a:r>
              <a:rPr lang="en-US" sz="1000">
                <a:latin typeface="Courier New" panose="02070309020205020404" pitchFamily="49" charset="0"/>
                <a:cs typeface="Courier New" panose="02070309020205020404" pitchFamily="49" charset="0"/>
              </a:rPr>
              <a:t>dm1 = proper.prop_fits_read( file_dir+'hlc_best_contrast_dm1.fits' )</a:t>
            </a:r>
          </a:p>
          <a:p>
            <a:r>
              <a:rPr lang="en-US" sz="1000">
                <a:latin typeface="Courier New" panose="02070309020205020404" pitchFamily="49" charset="0"/>
                <a:cs typeface="Courier New" panose="02070309020205020404" pitchFamily="49" charset="0"/>
              </a:rPr>
              <a:t>dm2 = proper.prop_fits_read( file_dir+'hlc_best_contrast_dm2.fits' )</a:t>
            </a:r>
          </a:p>
          <a:p>
            <a:r>
              <a:rPr lang="en-US" sz="1000">
                <a:latin typeface="Courier New" panose="02070309020205020404" pitchFamily="49" charset="0"/>
                <a:cs typeface="Courier New" panose="02070309020205020404" pitchFamily="49" charset="0"/>
              </a:rPr>
              <a:t>params = {'source_x_offset_mas':300.0, 'source_y_offset_mas':-50.0, </a:t>
            </a:r>
          </a:p>
          <a:p>
            <a:r>
              <a:rPr lang="en-US" sz="1000">
                <a:latin typeface="Courier New" panose="02070309020205020404" pitchFamily="49" charset="0"/>
                <a:cs typeface="Courier New" panose="02070309020205020404" pitchFamily="49" charset="0"/>
              </a:rPr>
              <a:t>          'use_dm1':1, 'dm1_m':dm2, 'use_dm2':1, 'dm2_m':dm2}</a:t>
            </a:r>
          </a:p>
          <a:p>
            <a:endParaRPr lang="en-US" sz="1000">
              <a:latin typeface="Courier New" panose="02070309020205020404" pitchFamily="49" charset="0"/>
              <a:cs typeface="Courier New" panose="02070309020205020404" pitchFamily="49" charset="0"/>
            </a:endParaRPr>
          </a:p>
          <a:p>
            <a:r>
              <a:rPr lang="en-US" sz="1000">
                <a:latin typeface="Courier New" panose="02070309020205020404" pitchFamily="49" charset="0"/>
                <a:cs typeface="Courier New" panose="02070309020205020404" pitchFamily="49" charset="0"/>
              </a:rPr>
              <a:t>psf = cgisim.rcgisim( cgi_mode, cor_type, bandpass, polaxis, params, output_file= 'psf.fits' )</a:t>
            </a:r>
          </a:p>
        </p:txBody>
      </p:sp>
    </p:spTree>
    <p:extLst>
      <p:ext uri="{BB962C8B-B14F-4D97-AF65-F5344CB8AC3E}">
        <p14:creationId xmlns:p14="http://schemas.microsoft.com/office/powerpoint/2010/main" val="4082988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CECA8-81F5-4EFC-BFC4-C3E8F65DD796}"/>
              </a:ext>
            </a:extLst>
          </p:cNvPr>
          <p:cNvSpPr>
            <a:spLocks noGrp="1"/>
          </p:cNvSpPr>
          <p:nvPr>
            <p:ph type="title"/>
          </p:nvPr>
        </p:nvSpPr>
        <p:spPr>
          <a:xfrm>
            <a:off x="628650" y="211012"/>
            <a:ext cx="7886700" cy="818492"/>
          </a:xfrm>
        </p:spPr>
        <p:txBody>
          <a:bodyPr/>
          <a:lstStyle/>
          <a:p>
            <a:pPr algn="ctr"/>
            <a:r>
              <a:rPr lang="en-US"/>
              <a:t>Creating Planet Images</a:t>
            </a:r>
          </a:p>
        </p:txBody>
      </p:sp>
      <p:sp>
        <p:nvSpPr>
          <p:cNvPr id="3" name="Content Placeholder 2">
            <a:extLst>
              <a:ext uri="{FF2B5EF4-FFF2-40B4-BE49-F238E27FC236}">
                <a16:creationId xmlns:a16="http://schemas.microsoft.com/office/drawing/2014/main" id="{FA23911A-F520-4C0E-A528-95AAE66E1BA5}"/>
              </a:ext>
            </a:extLst>
          </p:cNvPr>
          <p:cNvSpPr>
            <a:spLocks noGrp="1"/>
          </p:cNvSpPr>
          <p:nvPr>
            <p:ph idx="1"/>
          </p:nvPr>
        </p:nvSpPr>
        <p:spPr>
          <a:xfrm>
            <a:off x="628650" y="1058934"/>
            <a:ext cx="7886700" cy="4351338"/>
          </a:xfrm>
        </p:spPr>
        <p:txBody>
          <a:bodyPr>
            <a:normAutofit fontScale="77500" lnSpcReduction="20000"/>
          </a:bodyPr>
          <a:lstStyle/>
          <a:p>
            <a:r>
              <a:rPr lang="en-US"/>
              <a:t>The </a:t>
            </a:r>
            <a:r>
              <a:rPr lang="en-US">
                <a:solidFill>
                  <a:srgbClr val="0070C0"/>
                </a:solidFill>
              </a:rPr>
              <a:t>hlc_os11_planet_*.fits </a:t>
            </a:r>
            <a:r>
              <a:rPr lang="en-US"/>
              <a:t>images are oversampled by 5x relative to the detector pixels, so you must first do 5x5 binning (be sure to conserve total intensity)</a:t>
            </a:r>
          </a:p>
          <a:p>
            <a:r>
              <a:rPr lang="en-US"/>
              <a:t>Multiply the binned image by planet/star contrast ratio and stellar flux, as described in the previous slide, to convert to e</a:t>
            </a:r>
            <a:r>
              <a:rPr lang="en-US" baseline="30000"/>
              <a:t>-</a:t>
            </a:r>
            <a:r>
              <a:rPr lang="en-US"/>
              <a:t>/sec flux units (pre-electron-amplification)</a:t>
            </a:r>
          </a:p>
          <a:p>
            <a:r>
              <a:rPr lang="en-US"/>
              <a:t>Add the planet images to the target images from </a:t>
            </a:r>
            <a:r>
              <a:rPr lang="en-US">
                <a:solidFill>
                  <a:srgbClr val="0070C0"/>
                </a:solidFill>
              </a:rPr>
              <a:t>hlc_os11_darkhole_*.fits</a:t>
            </a:r>
            <a:r>
              <a:rPr lang="en-US"/>
              <a:t>,  matching appropriate orientations</a:t>
            </a:r>
          </a:p>
          <a:p>
            <a:r>
              <a:rPr lang="en-US"/>
              <a:t>Interpolate the images over time to match the exposure frame time you have selected (do this with images having the same batch ID)</a:t>
            </a:r>
          </a:p>
          <a:p>
            <a:r>
              <a:rPr lang="en-US"/>
              <a:t>Pass these images through the </a:t>
            </a:r>
            <a:r>
              <a:rPr lang="en-US" b="1"/>
              <a:t>emccd_detect </a:t>
            </a:r>
            <a:r>
              <a:rPr lang="en-US"/>
              <a:t>routine</a:t>
            </a:r>
            <a:r>
              <a:rPr lang="en-US" b="1"/>
              <a:t> </a:t>
            </a:r>
            <a:r>
              <a:rPr lang="en-US"/>
              <a:t>with the appropriate gains and frame times (described later)</a:t>
            </a:r>
          </a:p>
          <a:p>
            <a:r>
              <a:rPr lang="en-US"/>
              <a:t>Convert from raw CCD images to photon-counted images using the </a:t>
            </a:r>
            <a:r>
              <a:rPr lang="en-US" b="1"/>
              <a:t>PhotonCount</a:t>
            </a:r>
            <a:r>
              <a:rPr lang="en-US"/>
              <a:t> routine (described later)</a:t>
            </a:r>
          </a:p>
        </p:txBody>
      </p:sp>
      <p:sp>
        <p:nvSpPr>
          <p:cNvPr id="4" name="TextBox 3">
            <a:extLst>
              <a:ext uri="{FF2B5EF4-FFF2-40B4-BE49-F238E27FC236}">
                <a16:creationId xmlns:a16="http://schemas.microsoft.com/office/drawing/2014/main" id="{6E388077-08B4-4AE3-9404-F046C9C5FE0C}"/>
              </a:ext>
            </a:extLst>
          </p:cNvPr>
          <p:cNvSpPr txBox="1"/>
          <p:nvPr/>
        </p:nvSpPr>
        <p:spPr>
          <a:xfrm>
            <a:off x="533870" y="5648178"/>
            <a:ext cx="7981480" cy="923330"/>
          </a:xfrm>
          <a:prstGeom prst="rect">
            <a:avLst/>
          </a:prstGeom>
          <a:noFill/>
        </p:spPr>
        <p:txBody>
          <a:bodyPr wrap="none" rtlCol="0">
            <a:spAutoFit/>
          </a:bodyPr>
          <a:lstStyle/>
          <a:p>
            <a:r>
              <a:rPr lang="en-US" i="1"/>
              <a:t>You can create your own planet PSFs for specific locations using the cgisim Python</a:t>
            </a:r>
          </a:p>
          <a:p>
            <a:r>
              <a:rPr lang="en-US" i="1"/>
              <a:t>package (</a:t>
            </a:r>
            <a:r>
              <a:rPr lang="en-US" i="1">
                <a:hlinkClick r:id="rId2"/>
              </a:rPr>
              <a:t>https://sourceforge.net/projects/cgisim</a:t>
            </a:r>
            <a:r>
              <a:rPr lang="en-US" i="1"/>
              <a:t>). Pay careful attention to how the</a:t>
            </a:r>
          </a:p>
          <a:p>
            <a:r>
              <a:rPr lang="en-US" i="1"/>
              <a:t>images are normalized.</a:t>
            </a:r>
          </a:p>
        </p:txBody>
      </p:sp>
      <p:sp>
        <p:nvSpPr>
          <p:cNvPr id="5" name="Slide Number Placeholder 4">
            <a:extLst>
              <a:ext uri="{FF2B5EF4-FFF2-40B4-BE49-F238E27FC236}">
                <a16:creationId xmlns:a16="http://schemas.microsoft.com/office/drawing/2014/main" id="{BBC8C83B-D9D1-4C60-8196-B8AAC6A722FF}"/>
              </a:ext>
            </a:extLst>
          </p:cNvPr>
          <p:cNvSpPr>
            <a:spLocks noGrp="1"/>
          </p:cNvSpPr>
          <p:nvPr>
            <p:ph type="sldNum" sz="quarter" idx="12"/>
          </p:nvPr>
        </p:nvSpPr>
        <p:spPr/>
        <p:txBody>
          <a:bodyPr/>
          <a:lstStyle/>
          <a:p>
            <a:fld id="{FE55508A-F3BA-4964-816A-4BEB5EA0A2F9}" type="slidenum">
              <a:rPr lang="en-US" smtClean="0"/>
              <a:t>21</a:t>
            </a:fld>
            <a:endParaRPr lang="en-US"/>
          </a:p>
        </p:txBody>
      </p:sp>
    </p:spTree>
    <p:extLst>
      <p:ext uri="{BB962C8B-B14F-4D97-AF65-F5344CB8AC3E}">
        <p14:creationId xmlns:p14="http://schemas.microsoft.com/office/powerpoint/2010/main" val="1362775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B445-6FCB-42A0-BFF9-BB3B71361FF5}"/>
              </a:ext>
            </a:extLst>
          </p:cNvPr>
          <p:cNvSpPr>
            <a:spLocks noGrp="1"/>
          </p:cNvSpPr>
          <p:nvPr>
            <p:ph type="title"/>
          </p:nvPr>
        </p:nvSpPr>
        <p:spPr>
          <a:xfrm>
            <a:off x="628650" y="105506"/>
            <a:ext cx="7886700" cy="818492"/>
          </a:xfrm>
        </p:spPr>
        <p:txBody>
          <a:bodyPr/>
          <a:lstStyle/>
          <a:p>
            <a:pPr algn="ctr"/>
            <a:r>
              <a:rPr lang="en-US"/>
              <a:t>Creating Disk Images</a:t>
            </a:r>
          </a:p>
        </p:txBody>
      </p:sp>
      <p:sp>
        <p:nvSpPr>
          <p:cNvPr id="3" name="Content Placeholder 2">
            <a:extLst>
              <a:ext uri="{FF2B5EF4-FFF2-40B4-BE49-F238E27FC236}">
                <a16:creationId xmlns:a16="http://schemas.microsoft.com/office/drawing/2014/main" id="{4BC12892-F413-41D0-969C-9DB4A5DCFF47}"/>
              </a:ext>
            </a:extLst>
          </p:cNvPr>
          <p:cNvSpPr>
            <a:spLocks noGrp="1"/>
          </p:cNvSpPr>
          <p:nvPr>
            <p:ph idx="1"/>
          </p:nvPr>
        </p:nvSpPr>
        <p:spPr>
          <a:xfrm>
            <a:off x="628650" y="1097280"/>
            <a:ext cx="7886700" cy="5079683"/>
          </a:xfrm>
        </p:spPr>
        <p:txBody>
          <a:bodyPr>
            <a:normAutofit fontScale="62500" lnSpcReduction="20000"/>
          </a:bodyPr>
          <a:lstStyle/>
          <a:p>
            <a:r>
              <a:rPr lang="en-US"/>
              <a:t>Resample your disk model to match the 5x oversampled PSF images (4.36 mas/pix)</a:t>
            </a:r>
          </a:p>
          <a:p>
            <a:pPr lvl="1"/>
            <a:r>
              <a:rPr lang="en-US"/>
              <a:t>The disk model should be normalized relative to a total stellar flux of 1.0</a:t>
            </a:r>
          </a:p>
          <a:p>
            <a:pPr lvl="1"/>
            <a:r>
              <a:rPr lang="en-US"/>
              <a:t>Create two model images, matching the two roll angles</a:t>
            </a:r>
          </a:p>
          <a:p>
            <a:r>
              <a:rPr lang="en-US"/>
              <a:t>Convolve sub-regions of the models with the closest-offset PSF from </a:t>
            </a:r>
            <a:r>
              <a:rPr lang="en-US">
                <a:solidFill>
                  <a:srgbClr val="0070C0"/>
                </a:solidFill>
              </a:rPr>
              <a:t>hlc_os11_psfs_oversampled.fits </a:t>
            </a:r>
            <a:r>
              <a:rPr lang="en-US"/>
              <a:t>(this will both blur the disk and apply the mask throughput losses)</a:t>
            </a:r>
          </a:p>
          <a:p>
            <a:r>
              <a:rPr lang="en-US"/>
              <a:t>5x5 bin the convolved models to detector sampling, conserving total flux</a:t>
            </a:r>
          </a:p>
          <a:p>
            <a:r>
              <a:rPr lang="en-US"/>
              <a:t>Multiply the binned images by the stellar flux, as described in a previous slide, to convert to e</a:t>
            </a:r>
            <a:r>
              <a:rPr lang="en-US" baseline="30000"/>
              <a:t>-</a:t>
            </a:r>
            <a:r>
              <a:rPr lang="en-US"/>
              <a:t>/sec flux units (pre-electron-amplification)</a:t>
            </a:r>
          </a:p>
          <a:p>
            <a:r>
              <a:rPr lang="en-US"/>
              <a:t>Add the disk image to the target images from </a:t>
            </a:r>
            <a:r>
              <a:rPr lang="en-US">
                <a:solidFill>
                  <a:srgbClr val="0070C0"/>
                </a:solidFill>
              </a:rPr>
              <a:t>hlc_os11_darkhole_*.fits</a:t>
            </a:r>
            <a:r>
              <a:rPr lang="en-US"/>
              <a:t>,  matching appropriate orientations</a:t>
            </a:r>
          </a:p>
          <a:p>
            <a:r>
              <a:rPr lang="en-US"/>
              <a:t>Interpolate the images over time to match the exposure frame time (do this with images having the same batch ID)</a:t>
            </a:r>
          </a:p>
          <a:p>
            <a:r>
              <a:rPr lang="en-US"/>
              <a:t>Pass these images through the </a:t>
            </a:r>
            <a:r>
              <a:rPr lang="en-US" b="1"/>
              <a:t>emccd_detect </a:t>
            </a:r>
            <a:r>
              <a:rPr lang="en-US"/>
              <a:t>routine</a:t>
            </a:r>
            <a:r>
              <a:rPr lang="en-US" b="1"/>
              <a:t> </a:t>
            </a:r>
            <a:r>
              <a:rPr lang="en-US"/>
              <a:t>with the appropriate gains and frame times to create raw CCD images (described later)</a:t>
            </a:r>
          </a:p>
          <a:p>
            <a:r>
              <a:rPr lang="en-US"/>
              <a:t>Convert from raw CCD images to photon-counted images using the </a:t>
            </a:r>
            <a:r>
              <a:rPr lang="en-US" b="1"/>
              <a:t>PhotonCount</a:t>
            </a:r>
            <a:r>
              <a:rPr lang="en-US"/>
              <a:t> routine (described later)</a:t>
            </a:r>
          </a:p>
          <a:p>
            <a:r>
              <a:rPr lang="en-US"/>
              <a:t>For a quick-and-dirty simulation, convolve the disk model with a single PSF and then multiply by </a:t>
            </a:r>
            <a:r>
              <a:rPr lang="en-US">
                <a:solidFill>
                  <a:srgbClr val="0070C0"/>
                </a:solidFill>
              </a:rPr>
              <a:t>hlc_sky_transmission_oversampled.fits</a:t>
            </a:r>
          </a:p>
          <a:p>
            <a:endParaRPr lang="en-US"/>
          </a:p>
          <a:p>
            <a:pPr marL="0" indent="0">
              <a:buNone/>
            </a:pPr>
            <a:endParaRPr lang="en-US"/>
          </a:p>
          <a:p>
            <a:endParaRPr lang="en-US"/>
          </a:p>
          <a:p>
            <a:endParaRPr lang="en-US"/>
          </a:p>
        </p:txBody>
      </p:sp>
      <p:sp>
        <p:nvSpPr>
          <p:cNvPr id="4" name="Slide Number Placeholder 3">
            <a:extLst>
              <a:ext uri="{FF2B5EF4-FFF2-40B4-BE49-F238E27FC236}">
                <a16:creationId xmlns:a16="http://schemas.microsoft.com/office/drawing/2014/main" id="{86E0A7EA-2345-4D3E-AE3B-3A3CE2BF3AF9}"/>
              </a:ext>
            </a:extLst>
          </p:cNvPr>
          <p:cNvSpPr>
            <a:spLocks noGrp="1"/>
          </p:cNvSpPr>
          <p:nvPr>
            <p:ph type="sldNum" sz="quarter" idx="12"/>
          </p:nvPr>
        </p:nvSpPr>
        <p:spPr/>
        <p:txBody>
          <a:bodyPr/>
          <a:lstStyle/>
          <a:p>
            <a:fld id="{FE55508A-F3BA-4964-816A-4BEB5EA0A2F9}" type="slidenum">
              <a:rPr lang="en-US" smtClean="0"/>
              <a:t>22</a:t>
            </a:fld>
            <a:endParaRPr lang="en-US"/>
          </a:p>
        </p:txBody>
      </p:sp>
    </p:spTree>
    <p:extLst>
      <p:ext uri="{BB962C8B-B14F-4D97-AF65-F5344CB8AC3E}">
        <p14:creationId xmlns:p14="http://schemas.microsoft.com/office/powerpoint/2010/main" val="2252321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3066E-2F2D-4E99-87DE-11BD7A0C2CE2}"/>
              </a:ext>
            </a:extLst>
          </p:cNvPr>
          <p:cNvSpPr>
            <a:spLocks noGrp="1"/>
          </p:cNvSpPr>
          <p:nvPr>
            <p:ph type="title"/>
          </p:nvPr>
        </p:nvSpPr>
        <p:spPr>
          <a:xfrm>
            <a:off x="628650" y="161779"/>
            <a:ext cx="7886700" cy="597878"/>
          </a:xfrm>
        </p:spPr>
        <p:txBody>
          <a:bodyPr>
            <a:normAutofit fontScale="90000"/>
          </a:bodyPr>
          <a:lstStyle/>
          <a:p>
            <a:pPr algn="ctr"/>
            <a:r>
              <a:rPr lang="en-US"/>
              <a:t>emccd_detect</a:t>
            </a:r>
          </a:p>
        </p:txBody>
      </p:sp>
      <p:sp>
        <p:nvSpPr>
          <p:cNvPr id="3" name="Content Placeholder 2">
            <a:extLst>
              <a:ext uri="{FF2B5EF4-FFF2-40B4-BE49-F238E27FC236}">
                <a16:creationId xmlns:a16="http://schemas.microsoft.com/office/drawing/2014/main" id="{454CDF1D-612F-4734-BD52-BFF702DFD4EF}"/>
              </a:ext>
            </a:extLst>
          </p:cNvPr>
          <p:cNvSpPr>
            <a:spLocks noGrp="1"/>
          </p:cNvSpPr>
          <p:nvPr>
            <p:ph idx="1"/>
          </p:nvPr>
        </p:nvSpPr>
        <p:spPr>
          <a:xfrm>
            <a:off x="628650" y="1259058"/>
            <a:ext cx="7886700" cy="4917905"/>
          </a:xfrm>
        </p:spPr>
        <p:txBody>
          <a:bodyPr>
            <a:normAutofit fontScale="92500" lnSpcReduction="20000"/>
          </a:bodyPr>
          <a:lstStyle/>
          <a:p>
            <a:r>
              <a:rPr lang="en-US" b="1"/>
              <a:t>emccd_detect </a:t>
            </a:r>
            <a:r>
              <a:rPr lang="en-US"/>
              <a:t>is a Python package for EMCCD modeling provided by Bijan Nemati, Sam Miller, &amp; Kevin Ludwick from UAH</a:t>
            </a:r>
          </a:p>
          <a:p>
            <a:pPr lvl="1"/>
            <a:r>
              <a:rPr lang="en-US">
                <a:hlinkClick r:id="rId2"/>
              </a:rPr>
              <a:t>https://github.com/wfirst-cgi/emccd_detect</a:t>
            </a:r>
            <a:endParaRPr lang="en-US"/>
          </a:p>
          <a:p>
            <a:r>
              <a:rPr lang="en-US"/>
              <a:t>The user must specify at least the frame time and EM gain (other parameter have defaults)</a:t>
            </a:r>
          </a:p>
          <a:p>
            <a:pPr lvl="1"/>
            <a:r>
              <a:rPr lang="en-US"/>
              <a:t>max gain is 5000</a:t>
            </a:r>
          </a:p>
          <a:p>
            <a:pPr lvl="2"/>
            <a:r>
              <a:rPr lang="en-US"/>
              <a:t>Images with gains of &lt;1000 are processed as conventional CCD images (no photon counting), but with high (100 e</a:t>
            </a:r>
            <a:r>
              <a:rPr lang="en-US" baseline="30000"/>
              <a:t>-</a:t>
            </a:r>
            <a:r>
              <a:rPr lang="en-US"/>
              <a:t>/frame) read noise</a:t>
            </a:r>
          </a:p>
          <a:p>
            <a:pPr lvl="1"/>
            <a:r>
              <a:rPr lang="en-US"/>
              <a:t>shoot for per-pixel flux rates of ~0.1 e</a:t>
            </a:r>
            <a:r>
              <a:rPr lang="en-US" baseline="30000"/>
              <a:t>-</a:t>
            </a:r>
            <a:r>
              <a:rPr lang="en-US"/>
              <a:t>/frame (post-amplification) to avoid coincidence losses during photon-counting post-processing</a:t>
            </a:r>
          </a:p>
          <a:p>
            <a:r>
              <a:rPr lang="en-US"/>
              <a:t>Output is a “raw” CCD image that must be photon-counted by </a:t>
            </a:r>
            <a:r>
              <a:rPr lang="en-US" b="1"/>
              <a:t>PhotonCount</a:t>
            </a:r>
          </a:p>
          <a:p>
            <a:r>
              <a:rPr lang="en-US"/>
              <a:t>CTE not currently included</a:t>
            </a:r>
          </a:p>
        </p:txBody>
      </p:sp>
      <p:sp>
        <p:nvSpPr>
          <p:cNvPr id="4" name="Slide Number Placeholder 3">
            <a:extLst>
              <a:ext uri="{FF2B5EF4-FFF2-40B4-BE49-F238E27FC236}">
                <a16:creationId xmlns:a16="http://schemas.microsoft.com/office/drawing/2014/main" id="{1106DDF4-91B9-476B-AF2A-4C8A18089D56}"/>
              </a:ext>
            </a:extLst>
          </p:cNvPr>
          <p:cNvSpPr>
            <a:spLocks noGrp="1"/>
          </p:cNvSpPr>
          <p:nvPr>
            <p:ph type="sldNum" sz="quarter" idx="12"/>
          </p:nvPr>
        </p:nvSpPr>
        <p:spPr/>
        <p:txBody>
          <a:bodyPr/>
          <a:lstStyle/>
          <a:p>
            <a:fld id="{FE55508A-F3BA-4964-816A-4BEB5EA0A2F9}" type="slidenum">
              <a:rPr lang="en-US" smtClean="0"/>
              <a:t>23</a:t>
            </a:fld>
            <a:endParaRPr lang="en-US"/>
          </a:p>
        </p:txBody>
      </p:sp>
    </p:spTree>
    <p:extLst>
      <p:ext uri="{BB962C8B-B14F-4D97-AF65-F5344CB8AC3E}">
        <p14:creationId xmlns:p14="http://schemas.microsoft.com/office/powerpoint/2010/main" val="3632592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3066E-2F2D-4E99-87DE-11BD7A0C2CE2}"/>
              </a:ext>
            </a:extLst>
          </p:cNvPr>
          <p:cNvSpPr>
            <a:spLocks noGrp="1"/>
          </p:cNvSpPr>
          <p:nvPr>
            <p:ph type="title"/>
          </p:nvPr>
        </p:nvSpPr>
        <p:spPr>
          <a:xfrm>
            <a:off x="628650" y="161779"/>
            <a:ext cx="7886700" cy="597878"/>
          </a:xfrm>
        </p:spPr>
        <p:txBody>
          <a:bodyPr>
            <a:normAutofit fontScale="90000"/>
          </a:bodyPr>
          <a:lstStyle/>
          <a:p>
            <a:pPr algn="ctr"/>
            <a:r>
              <a:rPr lang="en-US"/>
              <a:t>PhotonCount</a:t>
            </a:r>
          </a:p>
        </p:txBody>
      </p:sp>
      <p:sp>
        <p:nvSpPr>
          <p:cNvPr id="3" name="Content Placeholder 2">
            <a:extLst>
              <a:ext uri="{FF2B5EF4-FFF2-40B4-BE49-F238E27FC236}">
                <a16:creationId xmlns:a16="http://schemas.microsoft.com/office/drawing/2014/main" id="{454CDF1D-612F-4734-BD52-BFF702DFD4EF}"/>
              </a:ext>
            </a:extLst>
          </p:cNvPr>
          <p:cNvSpPr>
            <a:spLocks noGrp="1"/>
          </p:cNvSpPr>
          <p:nvPr>
            <p:ph idx="1"/>
          </p:nvPr>
        </p:nvSpPr>
        <p:spPr>
          <a:xfrm>
            <a:off x="628650" y="1259058"/>
            <a:ext cx="7886700" cy="4917905"/>
          </a:xfrm>
        </p:spPr>
        <p:txBody>
          <a:bodyPr>
            <a:normAutofit fontScale="85000" lnSpcReduction="20000"/>
          </a:bodyPr>
          <a:lstStyle/>
          <a:p>
            <a:r>
              <a:rPr lang="en-US" b="1"/>
              <a:t>PhotonCount </a:t>
            </a:r>
            <a:r>
              <a:rPr lang="en-US"/>
              <a:t>is a Python package for EMCCD photon-counting post-processing provided by Bijan Nemati, Sam Miller, &amp; Kevin Ludwick from UAH</a:t>
            </a:r>
          </a:p>
          <a:p>
            <a:pPr lvl="1"/>
            <a:r>
              <a:rPr lang="en-US">
                <a:solidFill>
                  <a:srgbClr val="0070C0"/>
                </a:solidFill>
              </a:rPr>
              <a:t>https://github.com/wfirst-cgi/PhotonCount</a:t>
            </a:r>
          </a:p>
          <a:p>
            <a:r>
              <a:rPr lang="en-US"/>
              <a:t>The inputs are</a:t>
            </a:r>
          </a:p>
          <a:p>
            <a:pPr lvl="1"/>
            <a:r>
              <a:rPr lang="en-US"/>
              <a:t>data cube of raw EMCCD images</a:t>
            </a:r>
          </a:p>
          <a:p>
            <a:pPr lvl="1"/>
            <a:r>
              <a:rPr lang="en-US"/>
              <a:t>EM gain</a:t>
            </a:r>
          </a:p>
          <a:p>
            <a:pPr lvl="1"/>
            <a:r>
              <a:rPr lang="en-US"/>
              <a:t>photon counting threshold (4x-5x the read noise; I use 500)</a:t>
            </a:r>
          </a:p>
          <a:p>
            <a:r>
              <a:rPr lang="en-US"/>
              <a:t>Output image is the mean expected pre-amplified e</a:t>
            </a:r>
            <a:r>
              <a:rPr lang="en-US" baseline="30000"/>
              <a:t>-</a:t>
            </a:r>
            <a:r>
              <a:rPr lang="en-US"/>
              <a:t>/frame, corrected for coincidence and threshold losses</a:t>
            </a:r>
          </a:p>
          <a:p>
            <a:r>
              <a:rPr lang="en-US"/>
              <a:t>Do not use PhotonCount to process frames taken in analog mode (gain &lt; 1000) – process those like a conventional CCD image (one with high read noise, ~100 e</a:t>
            </a:r>
            <a:r>
              <a:rPr lang="en-US" baseline="30000"/>
              <a:t>-</a:t>
            </a:r>
            <a:r>
              <a:rPr lang="en-US"/>
              <a:t>/frame)</a:t>
            </a:r>
          </a:p>
          <a:p>
            <a:r>
              <a:rPr lang="en-US"/>
              <a:t>See B. Nemati, “Photon counting and precision photometry for the Roman Space Telescope Coronagraph”, Proc. SPIE, 11443, 114435F (2020)</a:t>
            </a:r>
          </a:p>
          <a:p>
            <a:pPr marL="0" indent="0">
              <a:buNone/>
            </a:pPr>
            <a:endParaRPr lang="en-US" b="1"/>
          </a:p>
        </p:txBody>
      </p:sp>
      <p:sp>
        <p:nvSpPr>
          <p:cNvPr id="4" name="Slide Number Placeholder 3">
            <a:extLst>
              <a:ext uri="{FF2B5EF4-FFF2-40B4-BE49-F238E27FC236}">
                <a16:creationId xmlns:a16="http://schemas.microsoft.com/office/drawing/2014/main" id="{98556382-2529-41C5-9A90-5C2FF3ABFA52}"/>
              </a:ext>
            </a:extLst>
          </p:cNvPr>
          <p:cNvSpPr>
            <a:spLocks noGrp="1"/>
          </p:cNvSpPr>
          <p:nvPr>
            <p:ph type="sldNum" sz="quarter" idx="12"/>
          </p:nvPr>
        </p:nvSpPr>
        <p:spPr/>
        <p:txBody>
          <a:bodyPr/>
          <a:lstStyle/>
          <a:p>
            <a:fld id="{FE55508A-F3BA-4964-816A-4BEB5EA0A2F9}" type="slidenum">
              <a:rPr lang="en-US" smtClean="0"/>
              <a:t>24</a:t>
            </a:fld>
            <a:endParaRPr lang="en-US"/>
          </a:p>
        </p:txBody>
      </p:sp>
    </p:spTree>
    <p:extLst>
      <p:ext uri="{BB962C8B-B14F-4D97-AF65-F5344CB8AC3E}">
        <p14:creationId xmlns:p14="http://schemas.microsoft.com/office/powerpoint/2010/main" val="572770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E0310-9968-437C-B794-C6FAAD5EB587}"/>
              </a:ext>
            </a:extLst>
          </p:cNvPr>
          <p:cNvSpPr>
            <a:spLocks noGrp="1"/>
          </p:cNvSpPr>
          <p:nvPr>
            <p:ph type="title"/>
          </p:nvPr>
        </p:nvSpPr>
        <p:spPr>
          <a:xfrm>
            <a:off x="628650" y="168809"/>
            <a:ext cx="7886700" cy="649680"/>
          </a:xfrm>
        </p:spPr>
        <p:txBody>
          <a:bodyPr>
            <a:normAutofit fontScale="90000"/>
          </a:bodyPr>
          <a:lstStyle/>
          <a:p>
            <a:pPr algn="ctr"/>
            <a:r>
              <a:rPr lang="en-US"/>
              <a:t>Example Files &amp; Routine</a:t>
            </a:r>
          </a:p>
        </p:txBody>
      </p:sp>
      <p:sp>
        <p:nvSpPr>
          <p:cNvPr id="3" name="Content Placeholder 2">
            <a:extLst>
              <a:ext uri="{FF2B5EF4-FFF2-40B4-BE49-F238E27FC236}">
                <a16:creationId xmlns:a16="http://schemas.microsoft.com/office/drawing/2014/main" id="{DE545262-6F6A-4540-94B7-CF746B779227}"/>
              </a:ext>
            </a:extLst>
          </p:cNvPr>
          <p:cNvSpPr>
            <a:spLocks noGrp="1"/>
          </p:cNvSpPr>
          <p:nvPr>
            <p:ph idx="1"/>
          </p:nvPr>
        </p:nvSpPr>
        <p:spPr>
          <a:xfrm>
            <a:off x="628650" y="1171476"/>
            <a:ext cx="7886700" cy="4351338"/>
          </a:xfrm>
        </p:spPr>
        <p:txBody>
          <a:bodyPr>
            <a:normAutofit fontScale="55000" lnSpcReduction="20000"/>
          </a:bodyPr>
          <a:lstStyle/>
          <a:p>
            <a:r>
              <a:rPr lang="en-US">
                <a:solidFill>
                  <a:srgbClr val="0070C0"/>
                </a:solidFill>
              </a:rPr>
              <a:t>hlc_os11_frames_with_planets.fits, hlc_os11_frames_with_planets_muf.fits</a:t>
            </a:r>
            <a:r>
              <a:rPr lang="en-US"/>
              <a:t>: Temporal resampling of </a:t>
            </a:r>
            <a:r>
              <a:rPr lang="en-US">
                <a:solidFill>
                  <a:srgbClr val="0070C0"/>
                </a:solidFill>
              </a:rPr>
              <a:t>hlc_os11_darkhole*.fits</a:t>
            </a:r>
            <a:r>
              <a:rPr lang="en-US"/>
              <a:t> for 3.4 sec reference star images and 39.0 sec target star images (no optical MUFs) and 2.2 and 27.0 sec for reference &amp; target (with MUFs); flux units remain e</a:t>
            </a:r>
            <a:r>
              <a:rPr lang="en-US" baseline="30000"/>
              <a:t>-</a:t>
            </a:r>
            <a:r>
              <a:rPr lang="en-US"/>
              <a:t>/sec (no gain). 0.3 sec separation between frames allocated for readout time; The two planets provided in </a:t>
            </a:r>
            <a:r>
              <a:rPr lang="en-US">
                <a:solidFill>
                  <a:srgbClr val="0070C0"/>
                </a:solidFill>
              </a:rPr>
              <a:t>hlc_os11_planet_*.fits </a:t>
            </a:r>
            <a:r>
              <a:rPr lang="en-US"/>
              <a:t>were added at the appropriate target rolls with contrasts of 2e-9 @ 4.5 </a:t>
            </a:r>
            <a:r>
              <a:rPr lang="el-GR"/>
              <a:t>λ</a:t>
            </a:r>
            <a:r>
              <a:rPr lang="en-US"/>
              <a:t>/D and 5e-9 @ 3.5 </a:t>
            </a:r>
            <a:r>
              <a:rPr lang="el-GR"/>
              <a:t>λ</a:t>
            </a:r>
            <a:r>
              <a:rPr lang="en-US"/>
              <a:t>/D.</a:t>
            </a:r>
          </a:p>
          <a:p>
            <a:r>
              <a:rPr lang="en-US">
                <a:solidFill>
                  <a:srgbClr val="0070C0"/>
                </a:solidFill>
              </a:rPr>
              <a:t>hlc_os11_batch_info.txt, hlc_os11_batch_muf_info.txt</a:t>
            </a:r>
            <a:r>
              <a:rPr lang="en-US"/>
              <a:t>: Text files listing parameters corresponding to entries, in sequence, in the file </a:t>
            </a:r>
            <a:r>
              <a:rPr lang="en-US">
                <a:solidFill>
                  <a:srgbClr val="0070C0"/>
                </a:solidFill>
              </a:rPr>
              <a:t>hlc_os11_frames_with_planets*.fits </a:t>
            </a:r>
            <a:r>
              <a:rPr lang="en-US"/>
              <a:t>for each batch: batch ID, batch start time, star ID, roll, seconds per frame, gain, and number of frames.</a:t>
            </a:r>
          </a:p>
          <a:p>
            <a:r>
              <a:rPr lang="en-US">
                <a:solidFill>
                  <a:srgbClr val="0070C0"/>
                </a:solidFill>
              </a:rPr>
              <a:t>hlc_os11_example.py</a:t>
            </a:r>
            <a:r>
              <a:rPr lang="en-US"/>
              <a:t>: Python script illustrating how to process images through emccd_detect and PhotonCount. Takes as inputs the files listed above, adds EMCCD noise, converts to flux maps, and then does simple RDI to create post-processed planet images. It is assumed that users will use this as a guide and will generate their own image stacks with different gain and exposure times, scenes, etc. Note that cosmic rays are NOT added. Outputs of this script are:</a:t>
            </a:r>
          </a:p>
          <a:p>
            <a:pPr lvl="1"/>
            <a:r>
              <a:rPr lang="en-US">
                <a:solidFill>
                  <a:srgbClr val="0070C0"/>
                </a:solidFill>
              </a:rPr>
              <a:t>hlc_os11_flux_maps*.fits</a:t>
            </a:r>
            <a:r>
              <a:rPr lang="en-US"/>
              <a:t>: mean expected flux per batch (photon counting) or mean computed flux per batch (conventional) in e</a:t>
            </a:r>
            <a:r>
              <a:rPr lang="en-US" baseline="30000"/>
              <a:t>-</a:t>
            </a:r>
            <a:r>
              <a:rPr lang="en-US"/>
              <a:t>/sec (no gain), one map per batch</a:t>
            </a:r>
          </a:p>
          <a:p>
            <a:pPr lvl="1"/>
            <a:r>
              <a:rPr lang="en-US">
                <a:solidFill>
                  <a:srgbClr val="0070C0"/>
                </a:solidFill>
              </a:rPr>
              <a:t>hlc_os11_true_flux_maps*.fits</a:t>
            </a:r>
            <a:r>
              <a:rPr lang="en-US"/>
              <a:t>: actual mean flux maps from averaging each batch in the noiseless input images file</a:t>
            </a:r>
          </a:p>
          <a:p>
            <a:pPr lvl="1"/>
            <a:r>
              <a:rPr lang="en-US">
                <a:solidFill>
                  <a:srgbClr val="0070C0"/>
                </a:solidFill>
              </a:rPr>
              <a:t>example_reference_image*.fits, example_target_roll_minus_image*.fits, example_target_roll_plus_image*.fits</a:t>
            </a:r>
            <a:r>
              <a:rPr lang="en-US"/>
              <a:t>: mean of all reference and target (per roll) images in </a:t>
            </a:r>
            <a:r>
              <a:rPr lang="en-US">
                <a:solidFill>
                  <a:srgbClr val="0070C0"/>
                </a:solidFill>
              </a:rPr>
              <a:t>hlc_os11_flux_maps*.fits</a:t>
            </a:r>
          </a:p>
          <a:p>
            <a:pPr lvl="1"/>
            <a:r>
              <a:rPr lang="en-US">
                <a:solidFill>
                  <a:srgbClr val="0070C0"/>
                </a:solidFill>
              </a:rPr>
              <a:t>example_rdi_roll_minus_image*.fits, example_rdi_roll_plus_image*.fits</a:t>
            </a:r>
            <a:r>
              <a:rPr lang="en-US"/>
              <a:t>: simple RDI results for each roll</a:t>
            </a:r>
          </a:p>
          <a:p>
            <a:endParaRPr lang="en-US"/>
          </a:p>
        </p:txBody>
      </p:sp>
      <p:sp>
        <p:nvSpPr>
          <p:cNvPr id="4" name="Slide Number Placeholder 3">
            <a:extLst>
              <a:ext uri="{FF2B5EF4-FFF2-40B4-BE49-F238E27FC236}">
                <a16:creationId xmlns:a16="http://schemas.microsoft.com/office/drawing/2014/main" id="{39D96DA9-8FFC-44C0-9118-23BCF8E54217}"/>
              </a:ext>
            </a:extLst>
          </p:cNvPr>
          <p:cNvSpPr>
            <a:spLocks noGrp="1"/>
          </p:cNvSpPr>
          <p:nvPr>
            <p:ph type="sldNum" sz="quarter" idx="12"/>
          </p:nvPr>
        </p:nvSpPr>
        <p:spPr/>
        <p:txBody>
          <a:bodyPr/>
          <a:lstStyle/>
          <a:p>
            <a:fld id="{FE55508A-F3BA-4964-816A-4BEB5EA0A2F9}" type="slidenum">
              <a:rPr lang="en-US" smtClean="0"/>
              <a:t>25</a:t>
            </a:fld>
            <a:endParaRPr lang="en-US"/>
          </a:p>
        </p:txBody>
      </p:sp>
    </p:spTree>
    <p:extLst>
      <p:ext uri="{BB962C8B-B14F-4D97-AF65-F5344CB8AC3E}">
        <p14:creationId xmlns:p14="http://schemas.microsoft.com/office/powerpoint/2010/main" val="4180888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wheel&#10;&#10;Description automatically generated">
            <a:extLst>
              <a:ext uri="{FF2B5EF4-FFF2-40B4-BE49-F238E27FC236}">
                <a16:creationId xmlns:a16="http://schemas.microsoft.com/office/drawing/2014/main" id="{37FABD36-6ED8-C5AB-70B4-C4FBD284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759" y="4115912"/>
            <a:ext cx="4572001" cy="2286001"/>
          </a:xfrm>
          <a:prstGeom prst="rect">
            <a:avLst/>
          </a:prstGeom>
        </p:spPr>
      </p:pic>
      <p:pic>
        <p:nvPicPr>
          <p:cNvPr id="7" name="Picture 6">
            <a:extLst>
              <a:ext uri="{FF2B5EF4-FFF2-40B4-BE49-F238E27FC236}">
                <a16:creationId xmlns:a16="http://schemas.microsoft.com/office/drawing/2014/main" id="{4E146949-AA5B-F3D9-BE50-AB67784F4C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760" y="1337907"/>
            <a:ext cx="4572000" cy="2286000"/>
          </a:xfrm>
          <a:prstGeom prst="rect">
            <a:avLst/>
          </a:prstGeom>
        </p:spPr>
      </p:pic>
      <p:sp>
        <p:nvSpPr>
          <p:cNvPr id="2" name="Title 1">
            <a:extLst>
              <a:ext uri="{FF2B5EF4-FFF2-40B4-BE49-F238E27FC236}">
                <a16:creationId xmlns:a16="http://schemas.microsoft.com/office/drawing/2014/main" id="{AE96CA57-AA45-4DB6-8763-54453E2F5516}"/>
              </a:ext>
            </a:extLst>
          </p:cNvPr>
          <p:cNvSpPr>
            <a:spLocks noGrp="1"/>
          </p:cNvSpPr>
          <p:nvPr>
            <p:ph type="title"/>
          </p:nvPr>
        </p:nvSpPr>
        <p:spPr>
          <a:xfrm>
            <a:off x="628650" y="77372"/>
            <a:ext cx="7886700" cy="565274"/>
          </a:xfrm>
        </p:spPr>
        <p:txBody>
          <a:bodyPr>
            <a:normAutofit fontScale="90000"/>
          </a:bodyPr>
          <a:lstStyle/>
          <a:p>
            <a:pPr algn="ctr"/>
            <a:r>
              <a:rPr lang="en-US"/>
              <a:t>Results from hlc_os11_example.py</a:t>
            </a:r>
          </a:p>
        </p:txBody>
      </p:sp>
      <p:sp>
        <p:nvSpPr>
          <p:cNvPr id="8" name="TextBox 7">
            <a:extLst>
              <a:ext uri="{FF2B5EF4-FFF2-40B4-BE49-F238E27FC236}">
                <a16:creationId xmlns:a16="http://schemas.microsoft.com/office/drawing/2014/main" id="{4E63E7E4-0B81-47B5-9444-16286E72BAA6}"/>
              </a:ext>
            </a:extLst>
          </p:cNvPr>
          <p:cNvSpPr txBox="1"/>
          <p:nvPr/>
        </p:nvSpPr>
        <p:spPr>
          <a:xfrm>
            <a:off x="2864486" y="822947"/>
            <a:ext cx="768479" cy="523220"/>
          </a:xfrm>
          <a:prstGeom prst="rect">
            <a:avLst/>
          </a:prstGeom>
          <a:noFill/>
        </p:spPr>
        <p:txBody>
          <a:bodyPr wrap="none" rtlCol="0">
            <a:spAutoFit/>
          </a:bodyPr>
          <a:lstStyle/>
          <a:p>
            <a:pPr algn="ctr"/>
            <a:r>
              <a:rPr lang="en-US" sz="1400"/>
              <a:t>Target +</a:t>
            </a:r>
          </a:p>
          <a:p>
            <a:pPr algn="ctr"/>
            <a:r>
              <a:rPr lang="en-US" sz="1400"/>
              <a:t>Planets</a:t>
            </a:r>
          </a:p>
        </p:txBody>
      </p:sp>
      <p:sp>
        <p:nvSpPr>
          <p:cNvPr id="9" name="TextBox 8">
            <a:extLst>
              <a:ext uri="{FF2B5EF4-FFF2-40B4-BE49-F238E27FC236}">
                <a16:creationId xmlns:a16="http://schemas.microsoft.com/office/drawing/2014/main" id="{47A989EC-69BC-4B9C-A3AA-930D66324ABC}"/>
              </a:ext>
            </a:extLst>
          </p:cNvPr>
          <p:cNvSpPr txBox="1"/>
          <p:nvPr/>
        </p:nvSpPr>
        <p:spPr>
          <a:xfrm>
            <a:off x="3920400" y="1038390"/>
            <a:ext cx="916854" cy="307777"/>
          </a:xfrm>
          <a:prstGeom prst="rect">
            <a:avLst/>
          </a:prstGeom>
          <a:noFill/>
        </p:spPr>
        <p:txBody>
          <a:bodyPr wrap="none" rtlCol="0">
            <a:spAutoFit/>
          </a:bodyPr>
          <a:lstStyle/>
          <a:p>
            <a:pPr algn="ctr"/>
            <a:r>
              <a:rPr lang="en-US" sz="1400"/>
              <a:t>Reference</a:t>
            </a:r>
          </a:p>
        </p:txBody>
      </p:sp>
      <p:sp>
        <p:nvSpPr>
          <p:cNvPr id="10" name="TextBox 9">
            <a:extLst>
              <a:ext uri="{FF2B5EF4-FFF2-40B4-BE49-F238E27FC236}">
                <a16:creationId xmlns:a16="http://schemas.microsoft.com/office/drawing/2014/main" id="{08A45700-CA4D-48F2-8113-9279056E7722}"/>
              </a:ext>
            </a:extLst>
          </p:cNvPr>
          <p:cNvSpPr txBox="1"/>
          <p:nvPr/>
        </p:nvSpPr>
        <p:spPr>
          <a:xfrm>
            <a:off x="5056882" y="1038390"/>
            <a:ext cx="939103" cy="307777"/>
          </a:xfrm>
          <a:prstGeom prst="rect">
            <a:avLst/>
          </a:prstGeom>
          <a:noFill/>
        </p:spPr>
        <p:txBody>
          <a:bodyPr wrap="none" rtlCol="0">
            <a:spAutoFit/>
          </a:bodyPr>
          <a:lstStyle/>
          <a:p>
            <a:pPr algn="ctr"/>
            <a:r>
              <a:rPr lang="en-US" sz="1400"/>
              <a:t>Difference</a:t>
            </a:r>
          </a:p>
        </p:txBody>
      </p:sp>
      <p:sp>
        <p:nvSpPr>
          <p:cNvPr id="11" name="TextBox 10">
            <a:extLst>
              <a:ext uri="{FF2B5EF4-FFF2-40B4-BE49-F238E27FC236}">
                <a16:creationId xmlns:a16="http://schemas.microsoft.com/office/drawing/2014/main" id="{D21108F4-1985-4EAD-A2A0-AC2753E35D9B}"/>
              </a:ext>
            </a:extLst>
          </p:cNvPr>
          <p:cNvSpPr txBox="1"/>
          <p:nvPr/>
        </p:nvSpPr>
        <p:spPr>
          <a:xfrm>
            <a:off x="6296182" y="822947"/>
            <a:ext cx="720710" cy="523220"/>
          </a:xfrm>
          <a:prstGeom prst="rect">
            <a:avLst/>
          </a:prstGeom>
          <a:noFill/>
        </p:spPr>
        <p:txBody>
          <a:bodyPr wrap="none" rtlCol="0">
            <a:spAutoFit/>
          </a:bodyPr>
          <a:lstStyle/>
          <a:p>
            <a:pPr algn="ctr"/>
            <a:r>
              <a:rPr lang="en-US" sz="1400"/>
              <a:t>Actual</a:t>
            </a:r>
          </a:p>
          <a:p>
            <a:pPr algn="ctr"/>
            <a:r>
              <a:rPr lang="en-US" sz="1400"/>
              <a:t>Planets</a:t>
            </a:r>
          </a:p>
        </p:txBody>
      </p:sp>
      <p:sp>
        <p:nvSpPr>
          <p:cNvPr id="12" name="TextBox 11">
            <a:extLst>
              <a:ext uri="{FF2B5EF4-FFF2-40B4-BE49-F238E27FC236}">
                <a16:creationId xmlns:a16="http://schemas.microsoft.com/office/drawing/2014/main" id="{A2023F73-A709-4A77-8E9E-7D80D31F3B0F}"/>
              </a:ext>
            </a:extLst>
          </p:cNvPr>
          <p:cNvSpPr txBox="1"/>
          <p:nvPr/>
        </p:nvSpPr>
        <p:spPr>
          <a:xfrm>
            <a:off x="2024864" y="1751428"/>
            <a:ext cx="647998" cy="369332"/>
          </a:xfrm>
          <a:prstGeom prst="rect">
            <a:avLst/>
          </a:prstGeom>
          <a:noFill/>
        </p:spPr>
        <p:txBody>
          <a:bodyPr wrap="none" rtlCol="0">
            <a:spAutoFit/>
          </a:bodyPr>
          <a:lstStyle/>
          <a:p>
            <a:pPr algn="r"/>
            <a:r>
              <a:rPr lang="en-US"/>
              <a:t>+Roll</a:t>
            </a:r>
          </a:p>
        </p:txBody>
      </p:sp>
      <p:sp>
        <p:nvSpPr>
          <p:cNvPr id="13" name="TextBox 12">
            <a:extLst>
              <a:ext uri="{FF2B5EF4-FFF2-40B4-BE49-F238E27FC236}">
                <a16:creationId xmlns:a16="http://schemas.microsoft.com/office/drawing/2014/main" id="{CE161602-9806-4FEA-8E0A-52C8BAA05555}"/>
              </a:ext>
            </a:extLst>
          </p:cNvPr>
          <p:cNvSpPr txBox="1"/>
          <p:nvPr/>
        </p:nvSpPr>
        <p:spPr>
          <a:xfrm>
            <a:off x="2069748" y="2895604"/>
            <a:ext cx="603114" cy="369332"/>
          </a:xfrm>
          <a:prstGeom prst="rect">
            <a:avLst/>
          </a:prstGeom>
          <a:noFill/>
        </p:spPr>
        <p:txBody>
          <a:bodyPr wrap="none" rtlCol="0">
            <a:spAutoFit/>
          </a:bodyPr>
          <a:lstStyle/>
          <a:p>
            <a:pPr algn="r"/>
            <a:r>
              <a:rPr lang="en-US"/>
              <a:t>-Roll</a:t>
            </a:r>
          </a:p>
        </p:txBody>
      </p:sp>
      <p:sp>
        <p:nvSpPr>
          <p:cNvPr id="14" name="TextBox 13">
            <a:extLst>
              <a:ext uri="{FF2B5EF4-FFF2-40B4-BE49-F238E27FC236}">
                <a16:creationId xmlns:a16="http://schemas.microsoft.com/office/drawing/2014/main" id="{2E777FB2-FA1A-4D09-BE97-3A7193C4E66A}"/>
              </a:ext>
            </a:extLst>
          </p:cNvPr>
          <p:cNvSpPr txBox="1"/>
          <p:nvPr/>
        </p:nvSpPr>
        <p:spPr>
          <a:xfrm>
            <a:off x="2029550" y="4520410"/>
            <a:ext cx="647998" cy="369332"/>
          </a:xfrm>
          <a:prstGeom prst="rect">
            <a:avLst/>
          </a:prstGeom>
          <a:noFill/>
        </p:spPr>
        <p:txBody>
          <a:bodyPr wrap="none" rtlCol="0">
            <a:spAutoFit/>
          </a:bodyPr>
          <a:lstStyle/>
          <a:p>
            <a:pPr algn="r"/>
            <a:r>
              <a:rPr lang="en-US"/>
              <a:t>+Roll</a:t>
            </a:r>
          </a:p>
        </p:txBody>
      </p:sp>
      <p:sp>
        <p:nvSpPr>
          <p:cNvPr id="15" name="TextBox 14">
            <a:extLst>
              <a:ext uri="{FF2B5EF4-FFF2-40B4-BE49-F238E27FC236}">
                <a16:creationId xmlns:a16="http://schemas.microsoft.com/office/drawing/2014/main" id="{C1C5F111-C6A1-4492-993D-6A91DFA35F3D}"/>
              </a:ext>
            </a:extLst>
          </p:cNvPr>
          <p:cNvSpPr txBox="1"/>
          <p:nvPr/>
        </p:nvSpPr>
        <p:spPr>
          <a:xfrm>
            <a:off x="2074434" y="5657552"/>
            <a:ext cx="603114" cy="369332"/>
          </a:xfrm>
          <a:prstGeom prst="rect">
            <a:avLst/>
          </a:prstGeom>
          <a:noFill/>
        </p:spPr>
        <p:txBody>
          <a:bodyPr wrap="none" rtlCol="0">
            <a:spAutoFit/>
          </a:bodyPr>
          <a:lstStyle/>
          <a:p>
            <a:pPr algn="r"/>
            <a:r>
              <a:rPr lang="en-US"/>
              <a:t>-Roll</a:t>
            </a:r>
          </a:p>
        </p:txBody>
      </p:sp>
      <p:sp>
        <p:nvSpPr>
          <p:cNvPr id="16" name="TextBox 15">
            <a:extLst>
              <a:ext uri="{FF2B5EF4-FFF2-40B4-BE49-F238E27FC236}">
                <a16:creationId xmlns:a16="http://schemas.microsoft.com/office/drawing/2014/main" id="{1D29E441-8254-4BEA-A74E-3335C59AA66A}"/>
              </a:ext>
            </a:extLst>
          </p:cNvPr>
          <p:cNvSpPr txBox="1"/>
          <p:nvPr/>
        </p:nvSpPr>
        <p:spPr>
          <a:xfrm>
            <a:off x="7287063" y="2048638"/>
            <a:ext cx="962123" cy="923330"/>
          </a:xfrm>
          <a:prstGeom prst="rect">
            <a:avLst/>
          </a:prstGeom>
          <a:noFill/>
        </p:spPr>
        <p:txBody>
          <a:bodyPr wrap="none" rtlCol="0">
            <a:spAutoFit/>
          </a:bodyPr>
          <a:lstStyle/>
          <a:p>
            <a:pPr algn="ctr"/>
            <a:r>
              <a:rPr lang="en-US"/>
              <a:t>Without</a:t>
            </a:r>
          </a:p>
          <a:p>
            <a:pPr algn="ctr"/>
            <a:r>
              <a:rPr lang="en-US"/>
              <a:t>Optical</a:t>
            </a:r>
          </a:p>
          <a:p>
            <a:pPr algn="ctr"/>
            <a:r>
              <a:rPr lang="en-US"/>
              <a:t>MUFs</a:t>
            </a:r>
          </a:p>
        </p:txBody>
      </p:sp>
      <p:sp>
        <p:nvSpPr>
          <p:cNvPr id="17" name="TextBox 16">
            <a:extLst>
              <a:ext uri="{FF2B5EF4-FFF2-40B4-BE49-F238E27FC236}">
                <a16:creationId xmlns:a16="http://schemas.microsoft.com/office/drawing/2014/main" id="{3D515675-7588-455D-AA88-A2E0CEA78DFD}"/>
              </a:ext>
            </a:extLst>
          </p:cNvPr>
          <p:cNvSpPr txBox="1"/>
          <p:nvPr/>
        </p:nvSpPr>
        <p:spPr>
          <a:xfrm>
            <a:off x="7349329" y="4817618"/>
            <a:ext cx="846963" cy="923330"/>
          </a:xfrm>
          <a:prstGeom prst="rect">
            <a:avLst/>
          </a:prstGeom>
          <a:noFill/>
        </p:spPr>
        <p:txBody>
          <a:bodyPr wrap="none" rtlCol="0">
            <a:spAutoFit/>
          </a:bodyPr>
          <a:lstStyle/>
          <a:p>
            <a:pPr algn="ctr"/>
            <a:r>
              <a:rPr lang="en-US"/>
              <a:t>With</a:t>
            </a:r>
          </a:p>
          <a:p>
            <a:pPr algn="ctr"/>
            <a:r>
              <a:rPr lang="en-US"/>
              <a:t>Optical</a:t>
            </a:r>
          </a:p>
          <a:p>
            <a:pPr algn="ctr"/>
            <a:r>
              <a:rPr lang="en-US"/>
              <a:t>MUFs</a:t>
            </a:r>
          </a:p>
        </p:txBody>
      </p:sp>
      <p:sp>
        <p:nvSpPr>
          <p:cNvPr id="18" name="TextBox 17">
            <a:extLst>
              <a:ext uri="{FF2B5EF4-FFF2-40B4-BE49-F238E27FC236}">
                <a16:creationId xmlns:a16="http://schemas.microsoft.com/office/drawing/2014/main" id="{DBD0DDCB-0F0E-472C-AEC1-6E4FCE649D21}"/>
              </a:ext>
            </a:extLst>
          </p:cNvPr>
          <p:cNvSpPr txBox="1"/>
          <p:nvPr/>
        </p:nvSpPr>
        <p:spPr>
          <a:xfrm>
            <a:off x="7308165" y="4138311"/>
            <a:ext cx="801823" cy="430887"/>
          </a:xfrm>
          <a:prstGeom prst="rect">
            <a:avLst/>
          </a:prstGeom>
          <a:noFill/>
        </p:spPr>
        <p:txBody>
          <a:bodyPr wrap="none" rtlCol="0">
            <a:spAutoFit/>
          </a:bodyPr>
          <a:lstStyle/>
          <a:p>
            <a:pPr algn="ctr"/>
            <a:r>
              <a:rPr lang="en-US" sz="1100">
                <a:solidFill>
                  <a:srgbClr val="FF0000"/>
                </a:solidFill>
              </a:rPr>
              <a:t>5 x 10</a:t>
            </a:r>
            <a:r>
              <a:rPr lang="en-US" sz="1100" baseline="30000">
                <a:solidFill>
                  <a:srgbClr val="FF0000"/>
                </a:solidFill>
              </a:rPr>
              <a:t>-9</a:t>
            </a:r>
            <a:r>
              <a:rPr lang="en-US" sz="1100">
                <a:solidFill>
                  <a:srgbClr val="FF0000"/>
                </a:solidFill>
              </a:rPr>
              <a:t> @ </a:t>
            </a:r>
          </a:p>
          <a:p>
            <a:pPr algn="ctr"/>
            <a:r>
              <a:rPr lang="en-US" sz="1100">
                <a:solidFill>
                  <a:srgbClr val="FF0000"/>
                </a:solidFill>
              </a:rPr>
              <a:t>r = 3.5 λ/D</a:t>
            </a:r>
          </a:p>
        </p:txBody>
      </p:sp>
      <p:sp>
        <p:nvSpPr>
          <p:cNvPr id="19" name="TextBox 18">
            <a:extLst>
              <a:ext uri="{FF2B5EF4-FFF2-40B4-BE49-F238E27FC236}">
                <a16:creationId xmlns:a16="http://schemas.microsoft.com/office/drawing/2014/main" id="{691C3D38-045D-447D-8BC6-9A3080B3BBB2}"/>
              </a:ext>
            </a:extLst>
          </p:cNvPr>
          <p:cNvSpPr txBox="1"/>
          <p:nvPr/>
        </p:nvSpPr>
        <p:spPr>
          <a:xfrm>
            <a:off x="5854714" y="3731629"/>
            <a:ext cx="801823" cy="430887"/>
          </a:xfrm>
          <a:prstGeom prst="rect">
            <a:avLst/>
          </a:prstGeom>
          <a:noFill/>
        </p:spPr>
        <p:txBody>
          <a:bodyPr wrap="none" rtlCol="0">
            <a:spAutoFit/>
          </a:bodyPr>
          <a:lstStyle/>
          <a:p>
            <a:pPr algn="ctr"/>
            <a:r>
              <a:rPr lang="en-US" sz="1100">
                <a:solidFill>
                  <a:srgbClr val="FF0000"/>
                </a:solidFill>
              </a:rPr>
              <a:t>2 x 10</a:t>
            </a:r>
            <a:r>
              <a:rPr lang="en-US" sz="1100" baseline="30000">
                <a:solidFill>
                  <a:srgbClr val="FF0000"/>
                </a:solidFill>
              </a:rPr>
              <a:t>-9</a:t>
            </a:r>
            <a:r>
              <a:rPr lang="en-US" sz="1100">
                <a:solidFill>
                  <a:srgbClr val="FF0000"/>
                </a:solidFill>
              </a:rPr>
              <a:t> @ </a:t>
            </a:r>
          </a:p>
          <a:p>
            <a:pPr algn="ctr"/>
            <a:r>
              <a:rPr lang="en-US" sz="1100">
                <a:solidFill>
                  <a:srgbClr val="FF0000"/>
                </a:solidFill>
              </a:rPr>
              <a:t>r = 4.5 λ/D</a:t>
            </a:r>
          </a:p>
        </p:txBody>
      </p:sp>
      <p:cxnSp>
        <p:nvCxnSpPr>
          <p:cNvPr id="21" name="Straight Arrow Connector 20">
            <a:extLst>
              <a:ext uri="{FF2B5EF4-FFF2-40B4-BE49-F238E27FC236}">
                <a16:creationId xmlns:a16="http://schemas.microsoft.com/office/drawing/2014/main" id="{7FAEA65A-2A70-496B-91B8-3EDCA89C4BF1}"/>
              </a:ext>
            </a:extLst>
          </p:cNvPr>
          <p:cNvCxnSpPr>
            <a:stCxn id="19" idx="2"/>
          </p:cNvCxnSpPr>
          <p:nvPr/>
        </p:nvCxnSpPr>
        <p:spPr>
          <a:xfrm>
            <a:off x="6255626" y="4162516"/>
            <a:ext cx="173309" cy="3039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C7DD305-5FC8-4260-869A-34FAC436090E}"/>
              </a:ext>
            </a:extLst>
          </p:cNvPr>
          <p:cNvCxnSpPr>
            <a:cxnSpLocks/>
            <a:stCxn id="18" idx="1"/>
          </p:cNvCxnSpPr>
          <p:nvPr/>
        </p:nvCxnSpPr>
        <p:spPr>
          <a:xfrm flipH="1">
            <a:off x="6900204" y="4353755"/>
            <a:ext cx="407961" cy="2604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57232B8-0699-4F9A-864D-263F56971FF2}"/>
              </a:ext>
            </a:extLst>
          </p:cNvPr>
          <p:cNvSpPr>
            <a:spLocks noGrp="1"/>
          </p:cNvSpPr>
          <p:nvPr>
            <p:ph type="sldNum" sz="quarter" idx="12"/>
          </p:nvPr>
        </p:nvSpPr>
        <p:spPr/>
        <p:txBody>
          <a:bodyPr/>
          <a:lstStyle/>
          <a:p>
            <a:fld id="{FE55508A-F3BA-4964-816A-4BEB5EA0A2F9}" type="slidenum">
              <a:rPr lang="en-US" smtClean="0"/>
              <a:t>26</a:t>
            </a:fld>
            <a:endParaRPr lang="en-US"/>
          </a:p>
        </p:txBody>
      </p:sp>
      <p:sp>
        <p:nvSpPr>
          <p:cNvPr id="4" name="TextBox 3">
            <a:extLst>
              <a:ext uri="{FF2B5EF4-FFF2-40B4-BE49-F238E27FC236}">
                <a16:creationId xmlns:a16="http://schemas.microsoft.com/office/drawing/2014/main" id="{E77698C0-14F9-4B1E-9CC9-58F595EE927E}"/>
              </a:ext>
            </a:extLst>
          </p:cNvPr>
          <p:cNvSpPr txBox="1"/>
          <p:nvPr/>
        </p:nvSpPr>
        <p:spPr>
          <a:xfrm>
            <a:off x="412830" y="1192278"/>
            <a:ext cx="1538626" cy="954107"/>
          </a:xfrm>
          <a:prstGeom prst="rect">
            <a:avLst/>
          </a:prstGeom>
          <a:noFill/>
        </p:spPr>
        <p:txBody>
          <a:bodyPr wrap="none" rtlCol="0">
            <a:spAutoFit/>
          </a:bodyPr>
          <a:lstStyle/>
          <a:p>
            <a:r>
              <a:rPr lang="en-US" sz="1400" i="1">
                <a:solidFill>
                  <a:srgbClr val="0070C0"/>
                </a:solidFill>
              </a:rPr>
              <a:t>Shown here are</a:t>
            </a:r>
          </a:p>
          <a:p>
            <a:r>
              <a:rPr lang="en-US" sz="1400" i="1">
                <a:solidFill>
                  <a:srgbClr val="0070C0"/>
                </a:solidFill>
              </a:rPr>
              <a:t>all frames for each</a:t>
            </a:r>
          </a:p>
          <a:p>
            <a:r>
              <a:rPr lang="en-US" sz="1400" i="1">
                <a:solidFill>
                  <a:srgbClr val="0070C0"/>
                </a:solidFill>
              </a:rPr>
              <a:t>star/roll summed</a:t>
            </a:r>
          </a:p>
          <a:p>
            <a:r>
              <a:rPr lang="en-US" sz="1400" i="1">
                <a:solidFill>
                  <a:srgbClr val="0070C0"/>
                </a:solidFill>
              </a:rPr>
              <a:t>with no rejection</a:t>
            </a:r>
          </a:p>
        </p:txBody>
      </p:sp>
      <p:sp>
        <p:nvSpPr>
          <p:cNvPr id="6" name="TextBox 5">
            <a:extLst>
              <a:ext uri="{FF2B5EF4-FFF2-40B4-BE49-F238E27FC236}">
                <a16:creationId xmlns:a16="http://schemas.microsoft.com/office/drawing/2014/main" id="{570B26CB-0FD7-4D26-9906-6F671354A8B6}"/>
              </a:ext>
            </a:extLst>
          </p:cNvPr>
          <p:cNvSpPr txBox="1"/>
          <p:nvPr/>
        </p:nvSpPr>
        <p:spPr>
          <a:xfrm>
            <a:off x="597192" y="3676646"/>
            <a:ext cx="949299" cy="461665"/>
          </a:xfrm>
          <a:prstGeom prst="rect">
            <a:avLst/>
          </a:prstGeom>
          <a:noFill/>
        </p:spPr>
        <p:txBody>
          <a:bodyPr wrap="none" rtlCol="0">
            <a:spAutoFit/>
          </a:bodyPr>
          <a:lstStyle/>
          <a:p>
            <a:r>
              <a:rPr lang="en-US" sz="1200" i="1">
                <a:solidFill>
                  <a:srgbClr val="00B050"/>
                </a:solidFill>
              </a:rPr>
              <a:t>Shown over</a:t>
            </a:r>
          </a:p>
          <a:p>
            <a:r>
              <a:rPr lang="en-US" sz="1200" i="1">
                <a:solidFill>
                  <a:srgbClr val="00B050"/>
                </a:solidFill>
              </a:rPr>
              <a:t>r = 3 – 9 λ/D</a:t>
            </a:r>
          </a:p>
        </p:txBody>
      </p:sp>
    </p:spTree>
    <p:extLst>
      <p:ext uri="{BB962C8B-B14F-4D97-AF65-F5344CB8AC3E}">
        <p14:creationId xmlns:p14="http://schemas.microsoft.com/office/powerpoint/2010/main" val="4042552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61ADA-A168-4A0B-BE0A-94B64CA943C3}"/>
              </a:ext>
            </a:extLst>
          </p:cNvPr>
          <p:cNvSpPr>
            <a:spLocks noGrp="1"/>
          </p:cNvSpPr>
          <p:nvPr>
            <p:ph type="title"/>
          </p:nvPr>
        </p:nvSpPr>
        <p:spPr>
          <a:xfrm>
            <a:off x="628650" y="119574"/>
            <a:ext cx="7886700" cy="804424"/>
          </a:xfrm>
        </p:spPr>
        <p:txBody>
          <a:bodyPr/>
          <a:lstStyle/>
          <a:p>
            <a:pPr algn="ctr"/>
            <a:r>
              <a:rPr lang="en-US"/>
              <a:t>Conclusions</a:t>
            </a:r>
          </a:p>
        </p:txBody>
      </p:sp>
      <p:sp>
        <p:nvSpPr>
          <p:cNvPr id="3" name="Content Placeholder 2">
            <a:extLst>
              <a:ext uri="{FF2B5EF4-FFF2-40B4-BE49-F238E27FC236}">
                <a16:creationId xmlns:a16="http://schemas.microsoft.com/office/drawing/2014/main" id="{451E61CF-7CE9-416D-9FDC-304F783A69BB}"/>
              </a:ext>
            </a:extLst>
          </p:cNvPr>
          <p:cNvSpPr>
            <a:spLocks noGrp="1"/>
          </p:cNvSpPr>
          <p:nvPr>
            <p:ph idx="1"/>
          </p:nvPr>
        </p:nvSpPr>
        <p:spPr>
          <a:xfrm>
            <a:off x="628650" y="1253331"/>
            <a:ext cx="7886700" cy="4351338"/>
          </a:xfrm>
        </p:spPr>
        <p:txBody>
          <a:bodyPr>
            <a:normAutofit lnSpcReduction="10000"/>
          </a:bodyPr>
          <a:lstStyle/>
          <a:p>
            <a:r>
              <a:rPr lang="en-US"/>
              <a:t>OS11 results are much better than requirements</a:t>
            </a:r>
          </a:p>
          <a:p>
            <a:r>
              <a:rPr lang="en-US"/>
              <a:t>The speckle variations over time are due to (from most to least) pointing jitter, LOWFS measurement errors (short timescales), DM low-order correction errors, pupil misalignments. </a:t>
            </a:r>
          </a:p>
          <a:p>
            <a:pPr lvl="1"/>
            <a:r>
              <a:rPr lang="en-US"/>
              <a:t>Without LOWFS correction of Z4-Z11, coma would be the 2</a:t>
            </a:r>
            <a:r>
              <a:rPr lang="en-US" baseline="30000"/>
              <a:t>nd</a:t>
            </a:r>
            <a:r>
              <a:rPr lang="en-US"/>
              <a:t> most important.</a:t>
            </a:r>
          </a:p>
          <a:p>
            <a:pPr lvl="1"/>
            <a:r>
              <a:rPr lang="en-US"/>
              <a:t>Integrated over all observations, the LOWFS errors largely average out and result in ~2x more stable speckles near the IWA</a:t>
            </a:r>
          </a:p>
          <a:p>
            <a:r>
              <a:rPr lang="en-US"/>
              <a:t>Detector noise is a significant limiting factor</a:t>
            </a:r>
          </a:p>
          <a:p>
            <a:pPr lvl="1"/>
            <a:endParaRPr lang="en-US"/>
          </a:p>
        </p:txBody>
      </p:sp>
      <p:sp>
        <p:nvSpPr>
          <p:cNvPr id="4" name="Slide Number Placeholder 3">
            <a:extLst>
              <a:ext uri="{FF2B5EF4-FFF2-40B4-BE49-F238E27FC236}">
                <a16:creationId xmlns:a16="http://schemas.microsoft.com/office/drawing/2014/main" id="{5225B62B-FEA2-480C-88F8-8DC58A15231C}"/>
              </a:ext>
            </a:extLst>
          </p:cNvPr>
          <p:cNvSpPr>
            <a:spLocks noGrp="1"/>
          </p:cNvSpPr>
          <p:nvPr>
            <p:ph type="sldNum" sz="quarter" idx="12"/>
          </p:nvPr>
        </p:nvSpPr>
        <p:spPr/>
        <p:txBody>
          <a:bodyPr/>
          <a:lstStyle/>
          <a:p>
            <a:fld id="{FE55508A-F3BA-4964-816A-4BEB5EA0A2F9}" type="slidenum">
              <a:rPr lang="en-US" smtClean="0"/>
              <a:t>27</a:t>
            </a:fld>
            <a:endParaRPr lang="en-US"/>
          </a:p>
        </p:txBody>
      </p:sp>
    </p:spTree>
    <p:extLst>
      <p:ext uri="{BB962C8B-B14F-4D97-AF65-F5344CB8AC3E}">
        <p14:creationId xmlns:p14="http://schemas.microsoft.com/office/powerpoint/2010/main" val="2053306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55452-BB4F-45EB-B25F-CA0D159ED5EA}"/>
              </a:ext>
            </a:extLst>
          </p:cNvPr>
          <p:cNvSpPr>
            <a:spLocks noGrp="1"/>
          </p:cNvSpPr>
          <p:nvPr>
            <p:ph type="title"/>
          </p:nvPr>
        </p:nvSpPr>
        <p:spPr>
          <a:xfrm>
            <a:off x="628650" y="2376802"/>
            <a:ext cx="7886700" cy="1325563"/>
          </a:xfrm>
        </p:spPr>
        <p:txBody>
          <a:bodyPr/>
          <a:lstStyle/>
          <a:p>
            <a:pPr algn="ctr"/>
            <a:r>
              <a:rPr lang="en-US"/>
              <a:t>Additional STOP Results</a:t>
            </a:r>
          </a:p>
        </p:txBody>
      </p:sp>
      <p:sp>
        <p:nvSpPr>
          <p:cNvPr id="4" name="Slide Number Placeholder 3">
            <a:extLst>
              <a:ext uri="{FF2B5EF4-FFF2-40B4-BE49-F238E27FC236}">
                <a16:creationId xmlns:a16="http://schemas.microsoft.com/office/drawing/2014/main" id="{2B8F91DC-E78F-4A45-993E-47E56C57EDD7}"/>
              </a:ext>
            </a:extLst>
          </p:cNvPr>
          <p:cNvSpPr>
            <a:spLocks noGrp="1"/>
          </p:cNvSpPr>
          <p:nvPr>
            <p:ph type="sldNum" sz="quarter" idx="12"/>
          </p:nvPr>
        </p:nvSpPr>
        <p:spPr/>
        <p:txBody>
          <a:bodyPr/>
          <a:lstStyle/>
          <a:p>
            <a:fld id="{FE55508A-F3BA-4964-816A-4BEB5EA0A2F9}" type="slidenum">
              <a:rPr lang="en-US" smtClean="0"/>
              <a:t>28</a:t>
            </a:fld>
            <a:endParaRPr lang="en-US"/>
          </a:p>
        </p:txBody>
      </p:sp>
    </p:spTree>
    <p:extLst>
      <p:ext uri="{BB962C8B-B14F-4D97-AF65-F5344CB8AC3E}">
        <p14:creationId xmlns:p14="http://schemas.microsoft.com/office/powerpoint/2010/main" val="3102117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4448F9C-7BC7-47CA-9079-4353596EDC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7082" y="1407936"/>
            <a:ext cx="8535425" cy="4042127"/>
          </a:xfrm>
          <a:prstGeom prst="rect">
            <a:avLst/>
          </a:prstGeom>
        </p:spPr>
      </p:pic>
      <p:sp>
        <p:nvSpPr>
          <p:cNvPr id="5" name="TextBox 4">
            <a:extLst>
              <a:ext uri="{FF2B5EF4-FFF2-40B4-BE49-F238E27FC236}">
                <a16:creationId xmlns:a16="http://schemas.microsoft.com/office/drawing/2014/main" id="{30950D00-95D4-43CE-A8C3-F32BB9E4995D}"/>
              </a:ext>
            </a:extLst>
          </p:cNvPr>
          <p:cNvSpPr txBox="1"/>
          <p:nvPr/>
        </p:nvSpPr>
        <p:spPr>
          <a:xfrm rot="16200000">
            <a:off x="-985597" y="3200401"/>
            <a:ext cx="2377061" cy="369332"/>
          </a:xfrm>
          <a:prstGeom prst="rect">
            <a:avLst/>
          </a:prstGeom>
          <a:noFill/>
        </p:spPr>
        <p:txBody>
          <a:bodyPr wrap="none" rtlCol="0">
            <a:spAutoFit/>
          </a:bodyPr>
          <a:lstStyle/>
          <a:p>
            <a:r>
              <a:rPr lang="en-US"/>
              <a:t>Shear / Beam Diameter</a:t>
            </a:r>
          </a:p>
        </p:txBody>
      </p:sp>
      <p:sp>
        <p:nvSpPr>
          <p:cNvPr id="6" name="TextBox 5">
            <a:extLst>
              <a:ext uri="{FF2B5EF4-FFF2-40B4-BE49-F238E27FC236}">
                <a16:creationId xmlns:a16="http://schemas.microsoft.com/office/drawing/2014/main" id="{DD8FE654-DB3D-4573-BEE8-F7ED00555AA8}"/>
              </a:ext>
            </a:extLst>
          </p:cNvPr>
          <p:cNvSpPr txBox="1"/>
          <p:nvPr/>
        </p:nvSpPr>
        <p:spPr>
          <a:xfrm>
            <a:off x="4479402" y="5515338"/>
            <a:ext cx="738536" cy="369332"/>
          </a:xfrm>
          <a:prstGeom prst="rect">
            <a:avLst/>
          </a:prstGeom>
          <a:noFill/>
        </p:spPr>
        <p:txBody>
          <a:bodyPr wrap="none" rtlCol="0">
            <a:spAutoFit/>
          </a:bodyPr>
          <a:lstStyle/>
          <a:p>
            <a:r>
              <a:rPr lang="en-US"/>
              <a:t>Hours</a:t>
            </a:r>
          </a:p>
        </p:txBody>
      </p:sp>
      <p:sp>
        <p:nvSpPr>
          <p:cNvPr id="7" name="TextBox 6">
            <a:extLst>
              <a:ext uri="{FF2B5EF4-FFF2-40B4-BE49-F238E27FC236}">
                <a16:creationId xmlns:a16="http://schemas.microsoft.com/office/drawing/2014/main" id="{5DAF548F-7EA5-4DF6-AF43-A65305555ADA}"/>
              </a:ext>
            </a:extLst>
          </p:cNvPr>
          <p:cNvSpPr txBox="1"/>
          <p:nvPr/>
        </p:nvSpPr>
        <p:spPr>
          <a:xfrm>
            <a:off x="1921397" y="2766347"/>
            <a:ext cx="1054391" cy="338554"/>
          </a:xfrm>
          <a:prstGeom prst="rect">
            <a:avLst/>
          </a:prstGeom>
          <a:noFill/>
        </p:spPr>
        <p:txBody>
          <a:bodyPr wrap="none" rtlCol="0">
            <a:spAutoFit/>
          </a:bodyPr>
          <a:lstStyle/>
          <a:p>
            <a:r>
              <a:rPr lang="en-US" sz="1600">
                <a:solidFill>
                  <a:srgbClr val="0070C0"/>
                </a:solidFill>
              </a:rPr>
              <a:t>Secondary</a:t>
            </a:r>
          </a:p>
        </p:txBody>
      </p:sp>
      <p:sp>
        <p:nvSpPr>
          <p:cNvPr id="8" name="TextBox 7">
            <a:extLst>
              <a:ext uri="{FF2B5EF4-FFF2-40B4-BE49-F238E27FC236}">
                <a16:creationId xmlns:a16="http://schemas.microsoft.com/office/drawing/2014/main" id="{2901B9DA-958C-401D-8978-EC292512F92E}"/>
              </a:ext>
            </a:extLst>
          </p:cNvPr>
          <p:cNvSpPr txBox="1"/>
          <p:nvPr/>
        </p:nvSpPr>
        <p:spPr>
          <a:xfrm>
            <a:off x="4840132" y="2768279"/>
            <a:ext cx="1121204" cy="338554"/>
          </a:xfrm>
          <a:prstGeom prst="rect">
            <a:avLst/>
          </a:prstGeom>
          <a:noFill/>
        </p:spPr>
        <p:txBody>
          <a:bodyPr wrap="none" rtlCol="0">
            <a:spAutoFit/>
          </a:bodyPr>
          <a:lstStyle/>
          <a:p>
            <a:r>
              <a:rPr lang="en-US" sz="1600">
                <a:solidFill>
                  <a:srgbClr val="0070C0"/>
                </a:solidFill>
              </a:rPr>
              <a:t>POMA Fold</a:t>
            </a:r>
          </a:p>
        </p:txBody>
      </p:sp>
      <p:sp>
        <p:nvSpPr>
          <p:cNvPr id="9" name="TextBox 8">
            <a:extLst>
              <a:ext uri="{FF2B5EF4-FFF2-40B4-BE49-F238E27FC236}">
                <a16:creationId xmlns:a16="http://schemas.microsoft.com/office/drawing/2014/main" id="{63A93CAC-7A63-4CB3-BDF0-A5504EA4D09F}"/>
              </a:ext>
            </a:extLst>
          </p:cNvPr>
          <p:cNvSpPr txBox="1"/>
          <p:nvPr/>
        </p:nvSpPr>
        <p:spPr>
          <a:xfrm>
            <a:off x="8430193" y="2770211"/>
            <a:ext cx="463588" cy="338554"/>
          </a:xfrm>
          <a:prstGeom prst="rect">
            <a:avLst/>
          </a:prstGeom>
          <a:noFill/>
        </p:spPr>
        <p:txBody>
          <a:bodyPr wrap="none" rtlCol="0">
            <a:spAutoFit/>
          </a:bodyPr>
          <a:lstStyle/>
          <a:p>
            <a:r>
              <a:rPr lang="en-US" sz="1600">
                <a:solidFill>
                  <a:srgbClr val="0070C0"/>
                </a:solidFill>
              </a:rPr>
              <a:t>M3</a:t>
            </a:r>
          </a:p>
        </p:txBody>
      </p:sp>
      <p:sp>
        <p:nvSpPr>
          <p:cNvPr id="10" name="TextBox 9">
            <a:extLst>
              <a:ext uri="{FF2B5EF4-FFF2-40B4-BE49-F238E27FC236}">
                <a16:creationId xmlns:a16="http://schemas.microsoft.com/office/drawing/2014/main" id="{43F94FD7-5752-4E46-8F7D-A7E833DB4285}"/>
              </a:ext>
            </a:extLst>
          </p:cNvPr>
          <p:cNvSpPr txBox="1"/>
          <p:nvPr/>
        </p:nvSpPr>
        <p:spPr>
          <a:xfrm>
            <a:off x="2512200" y="4980657"/>
            <a:ext cx="463588" cy="338554"/>
          </a:xfrm>
          <a:prstGeom prst="rect">
            <a:avLst/>
          </a:prstGeom>
          <a:noFill/>
        </p:spPr>
        <p:txBody>
          <a:bodyPr wrap="none" rtlCol="0">
            <a:spAutoFit/>
          </a:bodyPr>
          <a:lstStyle/>
          <a:p>
            <a:r>
              <a:rPr lang="en-US" sz="1600">
                <a:solidFill>
                  <a:srgbClr val="0070C0"/>
                </a:solidFill>
              </a:rPr>
              <a:t>M4</a:t>
            </a:r>
          </a:p>
        </p:txBody>
      </p:sp>
      <p:sp>
        <p:nvSpPr>
          <p:cNvPr id="11" name="TextBox 10">
            <a:extLst>
              <a:ext uri="{FF2B5EF4-FFF2-40B4-BE49-F238E27FC236}">
                <a16:creationId xmlns:a16="http://schemas.microsoft.com/office/drawing/2014/main" id="{0F591D54-275B-4DF7-9A84-ACEF0A02FD32}"/>
              </a:ext>
            </a:extLst>
          </p:cNvPr>
          <p:cNvSpPr txBox="1"/>
          <p:nvPr/>
        </p:nvSpPr>
        <p:spPr>
          <a:xfrm>
            <a:off x="5488806" y="4980657"/>
            <a:ext cx="463588" cy="338554"/>
          </a:xfrm>
          <a:prstGeom prst="rect">
            <a:avLst/>
          </a:prstGeom>
          <a:noFill/>
        </p:spPr>
        <p:txBody>
          <a:bodyPr wrap="none" rtlCol="0">
            <a:spAutoFit/>
          </a:bodyPr>
          <a:lstStyle/>
          <a:p>
            <a:r>
              <a:rPr lang="en-US" sz="1600">
                <a:solidFill>
                  <a:srgbClr val="0070C0"/>
                </a:solidFill>
              </a:rPr>
              <a:t>M5</a:t>
            </a:r>
          </a:p>
        </p:txBody>
      </p:sp>
      <p:sp>
        <p:nvSpPr>
          <p:cNvPr id="12" name="TextBox 11">
            <a:extLst>
              <a:ext uri="{FF2B5EF4-FFF2-40B4-BE49-F238E27FC236}">
                <a16:creationId xmlns:a16="http://schemas.microsoft.com/office/drawing/2014/main" id="{B7D8CC1D-3FDC-48DA-8815-A6C472380706}"/>
              </a:ext>
            </a:extLst>
          </p:cNvPr>
          <p:cNvSpPr txBox="1"/>
          <p:nvPr/>
        </p:nvSpPr>
        <p:spPr>
          <a:xfrm>
            <a:off x="8106601" y="4982587"/>
            <a:ext cx="787395" cy="338554"/>
          </a:xfrm>
          <a:prstGeom prst="rect">
            <a:avLst/>
          </a:prstGeom>
          <a:noFill/>
        </p:spPr>
        <p:txBody>
          <a:bodyPr wrap="none" rtlCol="0">
            <a:spAutoFit/>
          </a:bodyPr>
          <a:lstStyle/>
          <a:p>
            <a:r>
              <a:rPr lang="en-US" sz="1600">
                <a:solidFill>
                  <a:srgbClr val="0070C0"/>
                </a:solidFill>
              </a:rPr>
              <a:t>TT Fold</a:t>
            </a:r>
          </a:p>
        </p:txBody>
      </p:sp>
      <p:sp>
        <p:nvSpPr>
          <p:cNvPr id="13" name="TextBox 12">
            <a:extLst>
              <a:ext uri="{FF2B5EF4-FFF2-40B4-BE49-F238E27FC236}">
                <a16:creationId xmlns:a16="http://schemas.microsoft.com/office/drawing/2014/main" id="{87232D3E-4D23-4F24-BC30-10349447D17A}"/>
              </a:ext>
            </a:extLst>
          </p:cNvPr>
          <p:cNvSpPr txBox="1"/>
          <p:nvPr/>
        </p:nvSpPr>
        <p:spPr>
          <a:xfrm>
            <a:off x="2975788" y="184814"/>
            <a:ext cx="3816045" cy="923330"/>
          </a:xfrm>
          <a:prstGeom prst="rect">
            <a:avLst/>
          </a:prstGeom>
          <a:noFill/>
        </p:spPr>
        <p:txBody>
          <a:bodyPr wrap="none" rtlCol="0">
            <a:spAutoFit/>
          </a:bodyPr>
          <a:lstStyle/>
          <a:p>
            <a:pPr algn="ctr"/>
            <a:r>
              <a:rPr lang="en-US"/>
              <a:t>OTA &amp; TCA beam shears</a:t>
            </a:r>
          </a:p>
          <a:p>
            <a:pPr algn="ctr"/>
            <a:r>
              <a:rPr lang="en-US"/>
              <a:t>from thermally-induced displacements</a:t>
            </a:r>
          </a:p>
          <a:p>
            <a:pPr algn="ctr"/>
            <a:r>
              <a:rPr lang="en-US"/>
              <a:t>(ACS corrected, no jitter)</a:t>
            </a:r>
          </a:p>
        </p:txBody>
      </p:sp>
      <p:pic>
        <p:nvPicPr>
          <p:cNvPr id="16" name="Picture 15">
            <a:extLst>
              <a:ext uri="{FF2B5EF4-FFF2-40B4-BE49-F238E27FC236}">
                <a16:creationId xmlns:a16="http://schemas.microsoft.com/office/drawing/2014/main" id="{F8673B83-DAF8-486D-BCA2-21F0B6B68EDE}"/>
              </a:ext>
            </a:extLst>
          </p:cNvPr>
          <p:cNvPicPr>
            <a:picLocks noChangeAspect="1"/>
          </p:cNvPicPr>
          <p:nvPr/>
        </p:nvPicPr>
        <p:blipFill>
          <a:blip r:embed="rId4"/>
          <a:stretch>
            <a:fillRect/>
          </a:stretch>
        </p:blipFill>
        <p:spPr>
          <a:xfrm>
            <a:off x="696133" y="2654776"/>
            <a:ext cx="2322531" cy="152152"/>
          </a:xfrm>
          <a:prstGeom prst="rect">
            <a:avLst/>
          </a:prstGeom>
        </p:spPr>
      </p:pic>
      <p:sp>
        <p:nvSpPr>
          <p:cNvPr id="2" name="Slide Number Placeholder 1">
            <a:extLst>
              <a:ext uri="{FF2B5EF4-FFF2-40B4-BE49-F238E27FC236}">
                <a16:creationId xmlns:a16="http://schemas.microsoft.com/office/drawing/2014/main" id="{A2297903-BACE-4AA6-93A6-37C55F1B7F8A}"/>
              </a:ext>
            </a:extLst>
          </p:cNvPr>
          <p:cNvSpPr>
            <a:spLocks noGrp="1"/>
          </p:cNvSpPr>
          <p:nvPr>
            <p:ph type="sldNum" sz="quarter" idx="12"/>
          </p:nvPr>
        </p:nvSpPr>
        <p:spPr/>
        <p:txBody>
          <a:bodyPr/>
          <a:lstStyle/>
          <a:p>
            <a:fld id="{FE55508A-F3BA-4964-816A-4BEB5EA0A2F9}" type="slidenum">
              <a:rPr lang="en-US" smtClean="0"/>
              <a:t>29</a:t>
            </a:fld>
            <a:endParaRPr lang="en-US"/>
          </a:p>
        </p:txBody>
      </p:sp>
    </p:spTree>
    <p:extLst>
      <p:ext uri="{BB962C8B-B14F-4D97-AF65-F5344CB8AC3E}">
        <p14:creationId xmlns:p14="http://schemas.microsoft.com/office/powerpoint/2010/main" val="1485991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2E18-69E8-4B96-8BA0-F72C8AE6A3BA}"/>
              </a:ext>
            </a:extLst>
          </p:cNvPr>
          <p:cNvSpPr>
            <a:spLocks noGrp="1"/>
          </p:cNvSpPr>
          <p:nvPr>
            <p:ph type="title"/>
          </p:nvPr>
        </p:nvSpPr>
        <p:spPr>
          <a:xfrm>
            <a:off x="628650" y="182878"/>
            <a:ext cx="7886700" cy="741120"/>
          </a:xfrm>
        </p:spPr>
        <p:txBody>
          <a:bodyPr/>
          <a:lstStyle/>
          <a:p>
            <a:pPr algn="ctr"/>
            <a:r>
              <a:rPr lang="en-US"/>
              <a:t>Preface	</a:t>
            </a:r>
          </a:p>
        </p:txBody>
      </p:sp>
      <p:sp>
        <p:nvSpPr>
          <p:cNvPr id="3" name="Content Placeholder 2">
            <a:extLst>
              <a:ext uri="{FF2B5EF4-FFF2-40B4-BE49-F238E27FC236}">
                <a16:creationId xmlns:a16="http://schemas.microsoft.com/office/drawing/2014/main" id="{06E27B35-6D0B-471E-94B8-EC1222432B77}"/>
              </a:ext>
            </a:extLst>
          </p:cNvPr>
          <p:cNvSpPr>
            <a:spLocks noGrp="1"/>
          </p:cNvSpPr>
          <p:nvPr>
            <p:ph idx="1"/>
          </p:nvPr>
        </p:nvSpPr>
        <p:spPr>
          <a:xfrm>
            <a:off x="628650" y="1361391"/>
            <a:ext cx="7886700" cy="4351338"/>
          </a:xfrm>
        </p:spPr>
        <p:txBody>
          <a:bodyPr>
            <a:normAutofit fontScale="85000" lnSpcReduction="20000"/>
          </a:bodyPr>
          <a:lstStyle/>
          <a:p>
            <a:r>
              <a:rPr lang="en-US"/>
              <a:t>These HLC simulations are intended for evaluating post-processing algorithms</a:t>
            </a:r>
          </a:p>
          <a:p>
            <a:r>
              <a:rPr lang="en-US"/>
              <a:t>Observing Scenario 11 (OS11) is representative of a realistic observing sequence, but does not reflect any particular requirements for total observation time, number of rolls, etc. (there is a limit of about ±13° on maximum roll relative to the nominal solar normal orientation)</a:t>
            </a:r>
          </a:p>
          <a:p>
            <a:r>
              <a:rPr lang="en-US"/>
              <a:t>OS11 is expected to be the last end-to-end time series</a:t>
            </a:r>
          </a:p>
          <a:p>
            <a:r>
              <a:rPr lang="en-US"/>
              <a:t>The thermal+structural modeling results are significantly better than requirements</a:t>
            </a:r>
          </a:p>
          <a:p>
            <a:r>
              <a:rPr lang="en-US"/>
              <a:t>The diffraction models intentionally include misalignments, fabrication errors, and uncertainties and do not produce the best possible dark holes, but also may be better than what we really get (they are better than requirements).</a:t>
            </a:r>
          </a:p>
        </p:txBody>
      </p:sp>
      <p:sp>
        <p:nvSpPr>
          <p:cNvPr id="4" name="Slide Number Placeholder 3">
            <a:extLst>
              <a:ext uri="{FF2B5EF4-FFF2-40B4-BE49-F238E27FC236}">
                <a16:creationId xmlns:a16="http://schemas.microsoft.com/office/drawing/2014/main" id="{55E99D00-DAAC-423D-9203-83C3741BC315}"/>
              </a:ext>
            </a:extLst>
          </p:cNvPr>
          <p:cNvSpPr>
            <a:spLocks noGrp="1"/>
          </p:cNvSpPr>
          <p:nvPr>
            <p:ph type="sldNum" sz="quarter" idx="12"/>
          </p:nvPr>
        </p:nvSpPr>
        <p:spPr/>
        <p:txBody>
          <a:bodyPr/>
          <a:lstStyle/>
          <a:p>
            <a:fld id="{FE55508A-F3BA-4964-816A-4BEB5EA0A2F9}" type="slidenum">
              <a:rPr lang="en-US" smtClean="0"/>
              <a:t>3</a:t>
            </a:fld>
            <a:endParaRPr lang="en-US"/>
          </a:p>
        </p:txBody>
      </p:sp>
    </p:spTree>
    <p:extLst>
      <p:ext uri="{BB962C8B-B14F-4D97-AF65-F5344CB8AC3E}">
        <p14:creationId xmlns:p14="http://schemas.microsoft.com/office/powerpoint/2010/main" val="2190660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083EE49-FF9C-4E12-80D2-18BDD1C466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08393" y="4251816"/>
            <a:ext cx="5648325" cy="1885950"/>
          </a:xfrm>
          <a:prstGeom prst="rect">
            <a:avLst/>
          </a:prstGeom>
        </p:spPr>
      </p:pic>
      <p:sp>
        <p:nvSpPr>
          <p:cNvPr id="5" name="TextBox 4">
            <a:extLst>
              <a:ext uri="{FF2B5EF4-FFF2-40B4-BE49-F238E27FC236}">
                <a16:creationId xmlns:a16="http://schemas.microsoft.com/office/drawing/2014/main" id="{36A916E6-B33F-4190-808B-79F256054FC9}"/>
              </a:ext>
            </a:extLst>
          </p:cNvPr>
          <p:cNvSpPr txBox="1"/>
          <p:nvPr/>
        </p:nvSpPr>
        <p:spPr>
          <a:xfrm>
            <a:off x="3968662" y="6155934"/>
            <a:ext cx="1556837" cy="369332"/>
          </a:xfrm>
          <a:prstGeom prst="rect">
            <a:avLst/>
          </a:prstGeom>
          <a:noFill/>
        </p:spPr>
        <p:txBody>
          <a:bodyPr wrap="none" rtlCol="0">
            <a:spAutoFit/>
          </a:bodyPr>
          <a:lstStyle/>
          <a:p>
            <a:pPr algn="ctr"/>
            <a:r>
              <a:rPr lang="en-US">
                <a:latin typeface="Arial" panose="020B0604020202020204" pitchFamily="34" charset="0"/>
                <a:cs typeface="Arial" panose="020B0604020202020204" pitchFamily="34" charset="0"/>
              </a:rPr>
              <a:t>X Shear (nm)</a:t>
            </a:r>
          </a:p>
        </p:txBody>
      </p:sp>
      <p:sp>
        <p:nvSpPr>
          <p:cNvPr id="6" name="TextBox 5">
            <a:extLst>
              <a:ext uri="{FF2B5EF4-FFF2-40B4-BE49-F238E27FC236}">
                <a16:creationId xmlns:a16="http://schemas.microsoft.com/office/drawing/2014/main" id="{2D41962E-D37E-43A0-A379-203460E27572}"/>
              </a:ext>
            </a:extLst>
          </p:cNvPr>
          <p:cNvSpPr txBox="1"/>
          <p:nvPr/>
        </p:nvSpPr>
        <p:spPr>
          <a:xfrm rot="16200000">
            <a:off x="859502" y="4895067"/>
            <a:ext cx="1552669" cy="369332"/>
          </a:xfrm>
          <a:prstGeom prst="rect">
            <a:avLst/>
          </a:prstGeom>
          <a:noFill/>
        </p:spPr>
        <p:txBody>
          <a:bodyPr wrap="none" rtlCol="0">
            <a:spAutoFit/>
          </a:bodyPr>
          <a:lstStyle/>
          <a:p>
            <a:pPr algn="ctr"/>
            <a:r>
              <a:rPr lang="en-US">
                <a:latin typeface="Arial" panose="020B0604020202020204" pitchFamily="34" charset="0"/>
                <a:cs typeface="Arial" panose="020B0604020202020204" pitchFamily="34" charset="0"/>
              </a:rPr>
              <a:t>Y Shear (nm)</a:t>
            </a:r>
          </a:p>
        </p:txBody>
      </p:sp>
      <p:sp>
        <p:nvSpPr>
          <p:cNvPr id="7" name="TextBox 6">
            <a:extLst>
              <a:ext uri="{FF2B5EF4-FFF2-40B4-BE49-F238E27FC236}">
                <a16:creationId xmlns:a16="http://schemas.microsoft.com/office/drawing/2014/main" id="{A2751C8C-B7F7-4F36-8EB0-876E90BC5583}"/>
              </a:ext>
            </a:extLst>
          </p:cNvPr>
          <p:cNvSpPr txBox="1"/>
          <p:nvPr/>
        </p:nvSpPr>
        <p:spPr>
          <a:xfrm>
            <a:off x="1886906" y="22591"/>
            <a:ext cx="5370188" cy="646331"/>
          </a:xfrm>
          <a:prstGeom prst="rect">
            <a:avLst/>
          </a:prstGeom>
          <a:noFill/>
        </p:spPr>
        <p:txBody>
          <a:bodyPr wrap="none" rtlCol="0">
            <a:spAutoFit/>
          </a:bodyPr>
          <a:lstStyle/>
          <a:p>
            <a:pPr algn="ctr"/>
            <a:r>
              <a:rPr lang="en-US"/>
              <a:t>CGI bulk shear </a:t>
            </a:r>
          </a:p>
          <a:p>
            <a:pPr algn="ctr"/>
            <a:r>
              <a:rPr lang="en-US"/>
              <a:t>(X,Y displacement at FSM relative to instrument carrier)</a:t>
            </a:r>
          </a:p>
        </p:txBody>
      </p:sp>
      <p:pic>
        <p:nvPicPr>
          <p:cNvPr id="2" name="Graphic 1">
            <a:extLst>
              <a:ext uri="{FF2B5EF4-FFF2-40B4-BE49-F238E27FC236}">
                <a16:creationId xmlns:a16="http://schemas.microsoft.com/office/drawing/2014/main" id="{2C710A6C-5CAE-4EFB-A468-BC32B03214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6079" y="817303"/>
            <a:ext cx="3915538" cy="2753638"/>
          </a:xfrm>
          <a:prstGeom prst="rect">
            <a:avLst/>
          </a:prstGeom>
        </p:spPr>
      </p:pic>
      <p:sp>
        <p:nvSpPr>
          <p:cNvPr id="3" name="TextBox 2">
            <a:extLst>
              <a:ext uri="{FF2B5EF4-FFF2-40B4-BE49-F238E27FC236}">
                <a16:creationId xmlns:a16="http://schemas.microsoft.com/office/drawing/2014/main" id="{CA314084-9F94-4270-AEBD-1CE7B24B5D49}"/>
              </a:ext>
            </a:extLst>
          </p:cNvPr>
          <p:cNvSpPr txBox="1"/>
          <p:nvPr/>
        </p:nvSpPr>
        <p:spPr>
          <a:xfrm rot="16200000">
            <a:off x="1739438" y="1967927"/>
            <a:ext cx="1350050" cy="338554"/>
          </a:xfrm>
          <a:prstGeom prst="rect">
            <a:avLst/>
          </a:prstGeom>
          <a:noFill/>
        </p:spPr>
        <p:txBody>
          <a:bodyPr wrap="none" rtlCol="0">
            <a:spAutoFit/>
          </a:bodyPr>
          <a:lstStyle/>
          <a:p>
            <a:pPr algn="ctr"/>
            <a:r>
              <a:rPr lang="el-GR" sz="1600">
                <a:latin typeface="Arial" panose="020B0604020202020204" pitchFamily="34" charset="0"/>
                <a:cs typeface="Arial" panose="020B0604020202020204" pitchFamily="34" charset="0"/>
              </a:rPr>
              <a:t>Δ</a:t>
            </a:r>
            <a:r>
              <a:rPr lang="en-US" sz="1600">
                <a:latin typeface="Arial" panose="020B0604020202020204" pitchFamily="34" charset="0"/>
                <a:cs typeface="Arial" panose="020B0604020202020204" pitchFamily="34" charset="0"/>
              </a:rPr>
              <a:t>Shear (nm)</a:t>
            </a:r>
          </a:p>
        </p:txBody>
      </p:sp>
      <p:sp>
        <p:nvSpPr>
          <p:cNvPr id="8" name="TextBox 7">
            <a:extLst>
              <a:ext uri="{FF2B5EF4-FFF2-40B4-BE49-F238E27FC236}">
                <a16:creationId xmlns:a16="http://schemas.microsoft.com/office/drawing/2014/main" id="{20E9AD2D-D456-411B-971B-57A54567028D}"/>
              </a:ext>
            </a:extLst>
          </p:cNvPr>
          <p:cNvSpPr txBox="1"/>
          <p:nvPr/>
        </p:nvSpPr>
        <p:spPr>
          <a:xfrm>
            <a:off x="4381435" y="3556493"/>
            <a:ext cx="731290" cy="338554"/>
          </a:xfrm>
          <a:prstGeom prst="rect">
            <a:avLst/>
          </a:prstGeom>
          <a:noFill/>
        </p:spPr>
        <p:txBody>
          <a:bodyPr wrap="none" rtlCol="0">
            <a:spAutoFit/>
          </a:bodyPr>
          <a:lstStyle/>
          <a:p>
            <a:pPr algn="ctr"/>
            <a:r>
              <a:rPr lang="en-US" sz="1600">
                <a:latin typeface="Arial" panose="020B0604020202020204" pitchFamily="34" charset="0"/>
                <a:cs typeface="Arial" panose="020B0604020202020204" pitchFamily="34" charset="0"/>
              </a:rPr>
              <a:t>Hours</a:t>
            </a:r>
          </a:p>
        </p:txBody>
      </p:sp>
      <p:pic>
        <p:nvPicPr>
          <p:cNvPr id="10" name="Picture 9">
            <a:extLst>
              <a:ext uri="{FF2B5EF4-FFF2-40B4-BE49-F238E27FC236}">
                <a16:creationId xmlns:a16="http://schemas.microsoft.com/office/drawing/2014/main" id="{5B3B63F7-41C7-4407-9FD9-FA5F18BF5B2C}"/>
              </a:ext>
            </a:extLst>
          </p:cNvPr>
          <p:cNvPicPr>
            <a:picLocks noChangeAspect="1"/>
          </p:cNvPicPr>
          <p:nvPr/>
        </p:nvPicPr>
        <p:blipFill>
          <a:blip r:embed="rId6"/>
          <a:stretch>
            <a:fillRect/>
          </a:stretch>
        </p:blipFill>
        <p:spPr>
          <a:xfrm>
            <a:off x="2912946" y="1244892"/>
            <a:ext cx="3664458" cy="240064"/>
          </a:xfrm>
          <a:prstGeom prst="rect">
            <a:avLst/>
          </a:prstGeom>
        </p:spPr>
      </p:pic>
      <p:sp>
        <p:nvSpPr>
          <p:cNvPr id="12" name="TextBox 11">
            <a:extLst>
              <a:ext uri="{FF2B5EF4-FFF2-40B4-BE49-F238E27FC236}">
                <a16:creationId xmlns:a16="http://schemas.microsoft.com/office/drawing/2014/main" id="{43A96976-30F8-4E9F-B760-EA086F6D93D6}"/>
              </a:ext>
            </a:extLst>
          </p:cNvPr>
          <p:cNvSpPr txBox="1"/>
          <p:nvPr/>
        </p:nvSpPr>
        <p:spPr>
          <a:xfrm>
            <a:off x="7066345" y="1701478"/>
            <a:ext cx="1726691" cy="646331"/>
          </a:xfrm>
          <a:prstGeom prst="rect">
            <a:avLst/>
          </a:prstGeom>
          <a:noFill/>
        </p:spPr>
        <p:txBody>
          <a:bodyPr wrap="none" rtlCol="0">
            <a:spAutoFit/>
          </a:bodyPr>
          <a:lstStyle/>
          <a:p>
            <a:r>
              <a:rPr lang="en-US"/>
              <a:t>Pupil diameter</a:t>
            </a:r>
          </a:p>
          <a:p>
            <a:r>
              <a:rPr lang="en-US"/>
              <a:t>@ FSM = 40 mm</a:t>
            </a:r>
          </a:p>
        </p:txBody>
      </p:sp>
      <p:sp>
        <p:nvSpPr>
          <p:cNvPr id="9" name="Slide Number Placeholder 8">
            <a:extLst>
              <a:ext uri="{FF2B5EF4-FFF2-40B4-BE49-F238E27FC236}">
                <a16:creationId xmlns:a16="http://schemas.microsoft.com/office/drawing/2014/main" id="{58505FE2-A42F-4E53-874A-9E25134F5E7B}"/>
              </a:ext>
            </a:extLst>
          </p:cNvPr>
          <p:cNvSpPr>
            <a:spLocks noGrp="1"/>
          </p:cNvSpPr>
          <p:nvPr>
            <p:ph type="sldNum" sz="quarter" idx="12"/>
          </p:nvPr>
        </p:nvSpPr>
        <p:spPr/>
        <p:txBody>
          <a:bodyPr/>
          <a:lstStyle/>
          <a:p>
            <a:fld id="{FE55508A-F3BA-4964-816A-4BEB5EA0A2F9}" type="slidenum">
              <a:rPr lang="en-US" smtClean="0"/>
              <a:t>30</a:t>
            </a:fld>
            <a:endParaRPr lang="en-US"/>
          </a:p>
        </p:txBody>
      </p:sp>
    </p:spTree>
    <p:extLst>
      <p:ext uri="{BB962C8B-B14F-4D97-AF65-F5344CB8AC3E}">
        <p14:creationId xmlns:p14="http://schemas.microsoft.com/office/powerpoint/2010/main" val="3570984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E417992-EF23-4733-A8DE-6273911111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31322" y="4064708"/>
            <a:ext cx="5638800" cy="2333625"/>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B921229-DE2E-40CE-83C4-53F78977E7BB}"/>
                  </a:ext>
                </a:extLst>
              </p:cNvPr>
              <p:cNvSpPr txBox="1"/>
              <p:nvPr/>
            </p:nvSpPr>
            <p:spPr>
              <a:xfrm>
                <a:off x="3534282" y="6398333"/>
                <a:ext cx="11669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X</m:t>
                      </m:r>
                      <m:r>
                        <a:rPr lang="en-US" i="0">
                          <a:latin typeface="Cambria Math" panose="02040503050406030204" pitchFamily="18" charset="0"/>
                        </a:rPr>
                        <m:t>−</m:t>
                      </m:r>
                      <m:acc>
                        <m:accPr>
                          <m:chr m:val="̅"/>
                          <m:ctrlPr>
                            <a:rPr lang="en-US" i="1">
                              <a:latin typeface="Cambria Math" panose="02040503050406030204" pitchFamily="18" charset="0"/>
                            </a:rPr>
                          </m:ctrlPr>
                        </m:accPr>
                        <m:e>
                          <m:r>
                            <m:rPr>
                              <m:sty m:val="p"/>
                            </m:rPr>
                            <a:rPr lang="en-US" b="0" i="0" smtClean="0">
                              <a:latin typeface="Cambria Math" panose="02040503050406030204" pitchFamily="18" charset="0"/>
                            </a:rPr>
                            <m:t>X</m:t>
                          </m:r>
                        </m:e>
                      </m:acc>
                      <m:r>
                        <a:rPr lang="en-US" b="0" i="0" smtClean="0">
                          <a:latin typeface="Cambria Math" panose="02040503050406030204" pitchFamily="18" charset="0"/>
                        </a:rPr>
                        <m:t> (</m:t>
                      </m:r>
                      <m:r>
                        <m:rPr>
                          <m:sty m:val="p"/>
                        </m:rPr>
                        <a:rPr lang="en-US" b="0" i="0" smtClean="0">
                          <a:latin typeface="Cambria Math" panose="02040503050406030204" pitchFamily="18" charset="0"/>
                        </a:rPr>
                        <m:t>nm</m:t>
                      </m:r>
                      <m:r>
                        <a:rPr lang="en-US" b="0" i="0" smtClean="0">
                          <a:latin typeface="Cambria Math" panose="02040503050406030204" pitchFamily="18" charset="0"/>
                        </a:rPr>
                        <m:t>)</m:t>
                      </m:r>
                    </m:oMath>
                  </m:oMathPara>
                </a14:m>
                <a:endParaRPr lang="en-US">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BB921229-DE2E-40CE-83C4-53F78977E7BB}"/>
                  </a:ext>
                </a:extLst>
              </p:cNvPr>
              <p:cNvSpPr txBox="1">
                <a:spLocks noRot="1" noChangeAspect="1" noMove="1" noResize="1" noEditPoints="1" noAdjustHandles="1" noChangeArrowheads="1" noChangeShapeType="1" noTextEdit="1"/>
              </p:cNvSpPr>
              <p:nvPr/>
            </p:nvSpPr>
            <p:spPr>
              <a:xfrm>
                <a:off x="3534282" y="6398333"/>
                <a:ext cx="1166986" cy="276999"/>
              </a:xfrm>
              <a:prstGeom prst="rect">
                <a:avLst/>
              </a:prstGeom>
              <a:blipFill>
                <a:blip r:embed="rId4"/>
                <a:stretch>
                  <a:fillRect l="-4188" t="-4444" r="-6806"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792C8B9-4895-4870-B067-75838DDECAB8}"/>
                  </a:ext>
                </a:extLst>
              </p:cNvPr>
              <p:cNvSpPr txBox="1"/>
              <p:nvPr/>
            </p:nvSpPr>
            <p:spPr>
              <a:xfrm rot="16200000">
                <a:off x="1139177" y="5000506"/>
                <a:ext cx="11669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Y</m:t>
                      </m:r>
                      <m:r>
                        <a:rPr lang="en-US" i="0">
                          <a:latin typeface="Cambria Math" panose="02040503050406030204" pitchFamily="18" charset="0"/>
                        </a:rPr>
                        <m:t>−</m:t>
                      </m:r>
                      <m:acc>
                        <m:accPr>
                          <m:chr m:val="̅"/>
                          <m:ctrlPr>
                            <a:rPr lang="en-US" i="1">
                              <a:latin typeface="Cambria Math" panose="02040503050406030204" pitchFamily="18" charset="0"/>
                            </a:rPr>
                          </m:ctrlPr>
                        </m:accPr>
                        <m:e>
                          <m:r>
                            <m:rPr>
                              <m:sty m:val="p"/>
                            </m:rPr>
                            <a:rPr lang="en-US" b="0" i="0" smtClean="0">
                              <a:latin typeface="Cambria Math" panose="02040503050406030204" pitchFamily="18" charset="0"/>
                            </a:rPr>
                            <m:t>Y</m:t>
                          </m:r>
                        </m:e>
                      </m:acc>
                      <m:r>
                        <a:rPr lang="en-US" b="0" i="0" smtClean="0">
                          <a:latin typeface="Cambria Math" panose="02040503050406030204" pitchFamily="18" charset="0"/>
                        </a:rPr>
                        <m:t> (</m:t>
                      </m:r>
                      <m:r>
                        <m:rPr>
                          <m:sty m:val="p"/>
                        </m:rPr>
                        <a:rPr lang="en-US" b="0" i="0" smtClean="0">
                          <a:latin typeface="Cambria Math" panose="02040503050406030204" pitchFamily="18" charset="0"/>
                        </a:rPr>
                        <m:t>nm</m:t>
                      </m:r>
                      <m:r>
                        <a:rPr lang="en-US" b="0" i="0" smtClean="0">
                          <a:latin typeface="Cambria Math" panose="02040503050406030204" pitchFamily="18" charset="0"/>
                        </a:rPr>
                        <m:t>)</m:t>
                      </m:r>
                    </m:oMath>
                  </m:oMathPara>
                </a14:m>
                <a:endParaRPr lang="en-US">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2792C8B9-4895-4870-B067-75838DDECAB8}"/>
                  </a:ext>
                </a:extLst>
              </p:cNvPr>
              <p:cNvSpPr txBox="1">
                <a:spLocks noRot="1" noChangeAspect="1" noMove="1" noResize="1" noEditPoints="1" noAdjustHandles="1" noChangeArrowheads="1" noChangeShapeType="1" noTextEdit="1"/>
              </p:cNvSpPr>
              <p:nvPr/>
            </p:nvSpPr>
            <p:spPr>
              <a:xfrm rot="16200000">
                <a:off x="1139177" y="5000506"/>
                <a:ext cx="1166986" cy="276999"/>
              </a:xfrm>
              <a:prstGeom prst="rect">
                <a:avLst/>
              </a:prstGeom>
              <a:blipFill>
                <a:blip r:embed="rId5"/>
                <a:stretch>
                  <a:fillRect l="-4444" t="-6250" r="-37778" b="-364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BD31D6A8-CFA3-4968-9A12-AAD785FAF851}"/>
              </a:ext>
            </a:extLst>
          </p:cNvPr>
          <p:cNvSpPr txBox="1"/>
          <p:nvPr/>
        </p:nvSpPr>
        <p:spPr>
          <a:xfrm>
            <a:off x="6586099" y="4055211"/>
            <a:ext cx="729687" cy="369332"/>
          </a:xfrm>
          <a:prstGeom prst="rect">
            <a:avLst/>
          </a:prstGeom>
          <a:noFill/>
        </p:spPr>
        <p:txBody>
          <a:bodyPr wrap="none" rtlCol="0">
            <a:spAutoFit/>
          </a:bodyPr>
          <a:lstStyle/>
          <a:p>
            <a:r>
              <a:rPr lang="en-US">
                <a:latin typeface="Times New Roman" panose="02020603050405020304" pitchFamily="18" charset="0"/>
                <a:cs typeface="Times New Roman" panose="02020603050405020304" pitchFamily="18" charset="0"/>
              </a:rPr>
              <a:t>DM 1</a:t>
            </a:r>
          </a:p>
        </p:txBody>
      </p:sp>
      <p:sp>
        <p:nvSpPr>
          <p:cNvPr id="9" name="TextBox 8">
            <a:extLst>
              <a:ext uri="{FF2B5EF4-FFF2-40B4-BE49-F238E27FC236}">
                <a16:creationId xmlns:a16="http://schemas.microsoft.com/office/drawing/2014/main" id="{0C94E22C-18EF-4DF0-9656-EB6F806E9B45}"/>
              </a:ext>
            </a:extLst>
          </p:cNvPr>
          <p:cNvSpPr txBox="1"/>
          <p:nvPr/>
        </p:nvSpPr>
        <p:spPr>
          <a:xfrm>
            <a:off x="6593162" y="5085680"/>
            <a:ext cx="729687" cy="369332"/>
          </a:xfrm>
          <a:prstGeom prst="rect">
            <a:avLst/>
          </a:prstGeom>
          <a:noFill/>
        </p:spPr>
        <p:txBody>
          <a:bodyPr wrap="none" rtlCol="0">
            <a:spAutoFit/>
          </a:bodyPr>
          <a:lstStyle/>
          <a:p>
            <a:r>
              <a:rPr lang="en-US">
                <a:latin typeface="Times New Roman" panose="02020603050405020304" pitchFamily="18" charset="0"/>
                <a:cs typeface="Times New Roman" panose="02020603050405020304" pitchFamily="18" charset="0"/>
              </a:rPr>
              <a:t>DM 2</a:t>
            </a:r>
          </a:p>
        </p:txBody>
      </p:sp>
      <p:pic>
        <p:nvPicPr>
          <p:cNvPr id="1027" name="Graphic 1026">
            <a:extLst>
              <a:ext uri="{FF2B5EF4-FFF2-40B4-BE49-F238E27FC236}">
                <a16:creationId xmlns:a16="http://schemas.microsoft.com/office/drawing/2014/main" id="{CF2527B7-C401-483D-AE3B-EF3801BA61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32413" y="576648"/>
            <a:ext cx="5737709" cy="3088003"/>
          </a:xfrm>
          <a:prstGeom prst="rect">
            <a:avLst/>
          </a:prstGeom>
        </p:spPr>
      </p:pic>
      <p:sp>
        <p:nvSpPr>
          <p:cNvPr id="1028" name="TextBox 1027">
            <a:extLst>
              <a:ext uri="{FF2B5EF4-FFF2-40B4-BE49-F238E27FC236}">
                <a16:creationId xmlns:a16="http://schemas.microsoft.com/office/drawing/2014/main" id="{581E010C-1F94-4184-860D-099743B2B1FE}"/>
              </a:ext>
            </a:extLst>
          </p:cNvPr>
          <p:cNvSpPr txBox="1"/>
          <p:nvPr/>
        </p:nvSpPr>
        <p:spPr>
          <a:xfrm>
            <a:off x="4484275" y="3662149"/>
            <a:ext cx="662361"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Hours</a:t>
            </a:r>
          </a:p>
        </p:txBody>
      </p:sp>
      <p:sp>
        <p:nvSpPr>
          <p:cNvPr id="305" name="TextBox 304">
            <a:extLst>
              <a:ext uri="{FF2B5EF4-FFF2-40B4-BE49-F238E27FC236}">
                <a16:creationId xmlns:a16="http://schemas.microsoft.com/office/drawing/2014/main" id="{AFA8E1BB-696A-4017-A2D5-39ED5AD89D95}"/>
              </a:ext>
            </a:extLst>
          </p:cNvPr>
          <p:cNvSpPr txBox="1"/>
          <p:nvPr/>
        </p:nvSpPr>
        <p:spPr>
          <a:xfrm rot="16200000">
            <a:off x="984486" y="1862358"/>
            <a:ext cx="1199367" cy="307777"/>
          </a:xfrm>
          <a:prstGeom prst="rect">
            <a:avLst/>
          </a:prstGeom>
          <a:noFill/>
        </p:spPr>
        <p:txBody>
          <a:bodyPr wrap="none" rtlCol="0">
            <a:spAutoFit/>
          </a:bodyPr>
          <a:lstStyle/>
          <a:p>
            <a:pPr algn="ctr"/>
            <a:r>
              <a:rPr lang="el-GR" sz="1400">
                <a:latin typeface="Arial" panose="020B0604020202020204" pitchFamily="34" charset="0"/>
                <a:cs typeface="Arial" panose="020B0604020202020204" pitchFamily="34" charset="0"/>
              </a:rPr>
              <a:t>Δ</a:t>
            </a:r>
            <a:r>
              <a:rPr lang="en-US" sz="1400">
                <a:latin typeface="Arial" panose="020B0604020202020204" pitchFamily="34" charset="0"/>
                <a:cs typeface="Arial" panose="020B0604020202020204" pitchFamily="34" charset="0"/>
              </a:rPr>
              <a:t>Shear (nm)</a:t>
            </a:r>
          </a:p>
        </p:txBody>
      </p:sp>
      <p:sp>
        <p:nvSpPr>
          <p:cNvPr id="1030" name="TextBox 1029">
            <a:extLst>
              <a:ext uri="{FF2B5EF4-FFF2-40B4-BE49-F238E27FC236}">
                <a16:creationId xmlns:a16="http://schemas.microsoft.com/office/drawing/2014/main" id="{ECC5DCD5-D121-410F-AFD6-81CB5445A9CB}"/>
              </a:ext>
            </a:extLst>
          </p:cNvPr>
          <p:cNvSpPr txBox="1"/>
          <p:nvPr/>
        </p:nvSpPr>
        <p:spPr>
          <a:xfrm>
            <a:off x="6095072" y="576648"/>
            <a:ext cx="668773" cy="338554"/>
          </a:xfrm>
          <a:prstGeom prst="rect">
            <a:avLst/>
          </a:prstGeom>
          <a:noFill/>
        </p:spPr>
        <p:txBody>
          <a:bodyPr wrap="none" rtlCol="0">
            <a:spAutoFit/>
          </a:bodyPr>
          <a:lstStyle/>
          <a:p>
            <a:r>
              <a:rPr lang="en-US" sz="1600">
                <a:latin typeface="Times New Roman" panose="02020603050405020304" pitchFamily="18" charset="0"/>
                <a:cs typeface="Times New Roman" panose="02020603050405020304" pitchFamily="18" charset="0"/>
              </a:rPr>
              <a:t>DM 1</a:t>
            </a:r>
          </a:p>
        </p:txBody>
      </p:sp>
      <p:sp>
        <p:nvSpPr>
          <p:cNvPr id="307" name="TextBox 306">
            <a:extLst>
              <a:ext uri="{FF2B5EF4-FFF2-40B4-BE49-F238E27FC236}">
                <a16:creationId xmlns:a16="http://schemas.microsoft.com/office/drawing/2014/main" id="{7AC86E5A-DC5F-4E62-A04E-7467D01164BB}"/>
              </a:ext>
            </a:extLst>
          </p:cNvPr>
          <p:cNvSpPr txBox="1"/>
          <p:nvPr/>
        </p:nvSpPr>
        <p:spPr>
          <a:xfrm>
            <a:off x="6096079" y="2024952"/>
            <a:ext cx="668773" cy="338554"/>
          </a:xfrm>
          <a:prstGeom prst="rect">
            <a:avLst/>
          </a:prstGeom>
          <a:noFill/>
        </p:spPr>
        <p:txBody>
          <a:bodyPr wrap="none" rtlCol="0">
            <a:spAutoFit/>
          </a:bodyPr>
          <a:lstStyle/>
          <a:p>
            <a:r>
              <a:rPr lang="en-US" sz="1600">
                <a:latin typeface="Times New Roman" panose="02020603050405020304" pitchFamily="18" charset="0"/>
                <a:cs typeface="Times New Roman" panose="02020603050405020304" pitchFamily="18" charset="0"/>
              </a:rPr>
              <a:t>DM 2</a:t>
            </a:r>
          </a:p>
        </p:txBody>
      </p:sp>
      <p:sp>
        <p:nvSpPr>
          <p:cNvPr id="12" name="TextBox 11">
            <a:extLst>
              <a:ext uri="{FF2B5EF4-FFF2-40B4-BE49-F238E27FC236}">
                <a16:creationId xmlns:a16="http://schemas.microsoft.com/office/drawing/2014/main" id="{227A7791-587B-4AA0-98C9-18306C937977}"/>
              </a:ext>
            </a:extLst>
          </p:cNvPr>
          <p:cNvSpPr txBox="1"/>
          <p:nvPr/>
        </p:nvSpPr>
        <p:spPr>
          <a:xfrm>
            <a:off x="2729916" y="49155"/>
            <a:ext cx="3696140" cy="369332"/>
          </a:xfrm>
          <a:prstGeom prst="rect">
            <a:avLst/>
          </a:prstGeom>
          <a:noFill/>
        </p:spPr>
        <p:txBody>
          <a:bodyPr wrap="none" rtlCol="0">
            <a:spAutoFit/>
          </a:bodyPr>
          <a:lstStyle/>
          <a:p>
            <a:r>
              <a:rPr lang="en-US"/>
              <a:t>DM shear (CGI bulk shear subtracted)</a:t>
            </a:r>
          </a:p>
        </p:txBody>
      </p:sp>
      <p:sp>
        <p:nvSpPr>
          <p:cNvPr id="2" name="Slide Number Placeholder 1">
            <a:extLst>
              <a:ext uri="{FF2B5EF4-FFF2-40B4-BE49-F238E27FC236}">
                <a16:creationId xmlns:a16="http://schemas.microsoft.com/office/drawing/2014/main" id="{31028854-BAB0-483F-89D4-18EA5CB23A9B}"/>
              </a:ext>
            </a:extLst>
          </p:cNvPr>
          <p:cNvSpPr>
            <a:spLocks noGrp="1"/>
          </p:cNvSpPr>
          <p:nvPr>
            <p:ph type="sldNum" sz="quarter" idx="12"/>
          </p:nvPr>
        </p:nvSpPr>
        <p:spPr/>
        <p:txBody>
          <a:bodyPr/>
          <a:lstStyle/>
          <a:p>
            <a:fld id="{FE55508A-F3BA-4964-816A-4BEB5EA0A2F9}" type="slidenum">
              <a:rPr lang="en-US" smtClean="0"/>
              <a:t>31</a:t>
            </a:fld>
            <a:endParaRPr lang="en-US"/>
          </a:p>
        </p:txBody>
      </p:sp>
    </p:spTree>
    <p:extLst>
      <p:ext uri="{BB962C8B-B14F-4D97-AF65-F5344CB8AC3E}">
        <p14:creationId xmlns:p14="http://schemas.microsoft.com/office/powerpoint/2010/main" val="310851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07B4090-7FAF-4803-AB08-0036E530E8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4468" y="1360628"/>
            <a:ext cx="5495925" cy="3905250"/>
          </a:xfrm>
          <a:prstGeom prst="rect">
            <a:avLst/>
          </a:prstGeom>
        </p:spPr>
      </p:pic>
      <p:sp>
        <p:nvSpPr>
          <p:cNvPr id="5" name="TextBox 4">
            <a:extLst>
              <a:ext uri="{FF2B5EF4-FFF2-40B4-BE49-F238E27FC236}">
                <a16:creationId xmlns:a16="http://schemas.microsoft.com/office/drawing/2014/main" id="{FF06072B-848D-4610-B2D8-2A9ED221BE5F}"/>
              </a:ext>
            </a:extLst>
          </p:cNvPr>
          <p:cNvSpPr txBox="1"/>
          <p:nvPr/>
        </p:nvSpPr>
        <p:spPr>
          <a:xfrm>
            <a:off x="5306993" y="4062714"/>
            <a:ext cx="694421" cy="646331"/>
          </a:xfrm>
          <a:prstGeom prst="rect">
            <a:avLst/>
          </a:prstGeom>
          <a:noFill/>
          <a:ln>
            <a:solidFill>
              <a:schemeClr val="tx1"/>
            </a:solidFill>
          </a:ln>
        </p:spPr>
        <p:txBody>
          <a:bodyPr wrap="none" rtlCol="0">
            <a:spAutoFit/>
          </a:bodyPr>
          <a:lstStyle/>
          <a:p>
            <a:r>
              <a:rPr lang="en-US"/>
              <a:t>DM 1</a:t>
            </a:r>
          </a:p>
          <a:p>
            <a:r>
              <a:rPr lang="en-US">
                <a:solidFill>
                  <a:srgbClr val="FF0000"/>
                </a:solidFill>
              </a:rPr>
              <a:t>DM 2</a:t>
            </a:r>
          </a:p>
        </p:txBody>
      </p:sp>
      <p:sp>
        <p:nvSpPr>
          <p:cNvPr id="6" name="TextBox 5">
            <a:extLst>
              <a:ext uri="{FF2B5EF4-FFF2-40B4-BE49-F238E27FC236}">
                <a16:creationId xmlns:a16="http://schemas.microsoft.com/office/drawing/2014/main" id="{404D31CC-6D36-4C68-AA2F-6F92C21573AF}"/>
              </a:ext>
            </a:extLst>
          </p:cNvPr>
          <p:cNvSpPr txBox="1"/>
          <p:nvPr/>
        </p:nvSpPr>
        <p:spPr>
          <a:xfrm>
            <a:off x="4687748" y="5326274"/>
            <a:ext cx="869149" cy="400110"/>
          </a:xfrm>
          <a:prstGeom prst="rect">
            <a:avLst/>
          </a:prstGeom>
          <a:noFill/>
        </p:spPr>
        <p:txBody>
          <a:bodyPr wrap="none" rtlCol="0">
            <a:spAutoFit/>
          </a:bodyPr>
          <a:lstStyle/>
          <a:p>
            <a:r>
              <a:rPr lang="en-US" sz="2000">
                <a:latin typeface="Arial" panose="020B0604020202020204" pitchFamily="34" charset="0"/>
                <a:cs typeface="Arial" panose="020B0604020202020204" pitchFamily="34" charset="0"/>
              </a:rPr>
              <a:t>Hours</a:t>
            </a:r>
          </a:p>
        </p:txBody>
      </p:sp>
      <p:sp>
        <p:nvSpPr>
          <p:cNvPr id="7" name="TextBox 6">
            <a:extLst>
              <a:ext uri="{FF2B5EF4-FFF2-40B4-BE49-F238E27FC236}">
                <a16:creationId xmlns:a16="http://schemas.microsoft.com/office/drawing/2014/main" id="{FB4AD348-4977-4FE5-BBB8-1808A0530396}"/>
              </a:ext>
            </a:extLst>
          </p:cNvPr>
          <p:cNvSpPr txBox="1"/>
          <p:nvPr/>
        </p:nvSpPr>
        <p:spPr>
          <a:xfrm rot="16200000">
            <a:off x="383895" y="3071384"/>
            <a:ext cx="2875211" cy="400110"/>
          </a:xfrm>
          <a:prstGeom prst="rect">
            <a:avLst/>
          </a:prstGeom>
          <a:noFill/>
        </p:spPr>
        <p:txBody>
          <a:bodyPr wrap="none" rtlCol="0">
            <a:spAutoFit/>
          </a:bodyPr>
          <a:lstStyle/>
          <a:p>
            <a:pPr algn="ctr"/>
            <a:r>
              <a:rPr lang="en-US" sz="2000">
                <a:latin typeface="Arial" panose="020B0604020202020204" pitchFamily="34" charset="0"/>
                <a:cs typeface="Arial" panose="020B0604020202020204" pitchFamily="34" charset="0"/>
              </a:rPr>
              <a:t>DM </a:t>
            </a:r>
            <a:r>
              <a:rPr lang="el-GR" sz="2000">
                <a:latin typeface="Arial" panose="020B0604020202020204" pitchFamily="34" charset="0"/>
                <a:cs typeface="Arial" panose="020B0604020202020204" pitchFamily="34" charset="0"/>
              </a:rPr>
              <a:t>Δ</a:t>
            </a:r>
            <a:r>
              <a:rPr lang="en-US" sz="2000">
                <a:latin typeface="Arial" panose="020B0604020202020204" pitchFamily="34" charset="0"/>
                <a:cs typeface="Arial" panose="020B0604020202020204" pitchFamily="34" charset="0"/>
              </a:rPr>
              <a:t>Temperature (mK)</a:t>
            </a:r>
          </a:p>
        </p:txBody>
      </p:sp>
      <p:sp>
        <p:nvSpPr>
          <p:cNvPr id="8" name="TextBox 7">
            <a:extLst>
              <a:ext uri="{FF2B5EF4-FFF2-40B4-BE49-F238E27FC236}">
                <a16:creationId xmlns:a16="http://schemas.microsoft.com/office/drawing/2014/main" id="{41493AD7-2C13-40FB-9B5E-6777187B68C9}"/>
              </a:ext>
            </a:extLst>
          </p:cNvPr>
          <p:cNvSpPr txBox="1"/>
          <p:nvPr/>
        </p:nvSpPr>
        <p:spPr>
          <a:xfrm>
            <a:off x="3465139" y="507112"/>
            <a:ext cx="2491516" cy="369332"/>
          </a:xfrm>
          <a:prstGeom prst="rect">
            <a:avLst/>
          </a:prstGeom>
          <a:noFill/>
        </p:spPr>
        <p:txBody>
          <a:bodyPr wrap="none" rtlCol="0">
            <a:spAutoFit/>
          </a:bodyPr>
          <a:lstStyle/>
          <a:p>
            <a:r>
              <a:rPr lang="en-US"/>
              <a:t>DM temperature change</a:t>
            </a:r>
          </a:p>
        </p:txBody>
      </p:sp>
      <p:sp>
        <p:nvSpPr>
          <p:cNvPr id="9" name="TextBox 8">
            <a:extLst>
              <a:ext uri="{FF2B5EF4-FFF2-40B4-BE49-F238E27FC236}">
                <a16:creationId xmlns:a16="http://schemas.microsoft.com/office/drawing/2014/main" id="{D00886FA-C839-4A54-A132-11EF9FFBC977}"/>
              </a:ext>
            </a:extLst>
          </p:cNvPr>
          <p:cNvSpPr txBox="1"/>
          <p:nvPr/>
        </p:nvSpPr>
        <p:spPr>
          <a:xfrm>
            <a:off x="2685326" y="5756981"/>
            <a:ext cx="4745210" cy="369332"/>
          </a:xfrm>
          <a:prstGeom prst="rect">
            <a:avLst/>
          </a:prstGeom>
          <a:noFill/>
        </p:spPr>
        <p:txBody>
          <a:bodyPr wrap="none" rtlCol="0">
            <a:spAutoFit/>
          </a:bodyPr>
          <a:lstStyle/>
          <a:p>
            <a:r>
              <a:rPr lang="en-US"/>
              <a:t>DM surface change factor = (1 + 0.026 x </a:t>
            </a:r>
            <a:r>
              <a:rPr lang="el-GR"/>
              <a:t>Δ</a:t>
            </a:r>
            <a:r>
              <a:rPr lang="en-US"/>
              <a:t>Temp</a:t>
            </a:r>
            <a:r>
              <a:rPr lang="en-US" baseline="-25000"/>
              <a:t>K</a:t>
            </a:r>
            <a:r>
              <a:rPr lang="en-US"/>
              <a:t>)</a:t>
            </a:r>
          </a:p>
        </p:txBody>
      </p:sp>
      <p:sp>
        <p:nvSpPr>
          <p:cNvPr id="10" name="TextBox 9">
            <a:extLst>
              <a:ext uri="{FF2B5EF4-FFF2-40B4-BE49-F238E27FC236}">
                <a16:creationId xmlns:a16="http://schemas.microsoft.com/office/drawing/2014/main" id="{7F6C0C61-6CE7-4D31-A6D4-320D053032BA}"/>
              </a:ext>
            </a:extLst>
          </p:cNvPr>
          <p:cNvSpPr txBox="1"/>
          <p:nvPr/>
        </p:nvSpPr>
        <p:spPr>
          <a:xfrm>
            <a:off x="2997845" y="6060770"/>
            <a:ext cx="4248727" cy="369332"/>
          </a:xfrm>
          <a:prstGeom prst="rect">
            <a:avLst/>
          </a:prstGeom>
          <a:noFill/>
        </p:spPr>
        <p:txBody>
          <a:bodyPr wrap="none" rtlCol="0">
            <a:spAutoFit/>
          </a:bodyPr>
          <a:lstStyle/>
          <a:p>
            <a:r>
              <a:rPr lang="en-US"/>
              <a:t>Max change here is ~0.0021% from t=170 h</a:t>
            </a:r>
          </a:p>
        </p:txBody>
      </p:sp>
      <p:sp>
        <p:nvSpPr>
          <p:cNvPr id="2" name="Slide Number Placeholder 1">
            <a:extLst>
              <a:ext uri="{FF2B5EF4-FFF2-40B4-BE49-F238E27FC236}">
                <a16:creationId xmlns:a16="http://schemas.microsoft.com/office/drawing/2014/main" id="{F4AC38DC-2498-47E5-8B33-1169B9446A78}"/>
              </a:ext>
            </a:extLst>
          </p:cNvPr>
          <p:cNvSpPr>
            <a:spLocks noGrp="1"/>
          </p:cNvSpPr>
          <p:nvPr>
            <p:ph type="sldNum" sz="quarter" idx="12"/>
          </p:nvPr>
        </p:nvSpPr>
        <p:spPr/>
        <p:txBody>
          <a:bodyPr/>
          <a:lstStyle/>
          <a:p>
            <a:fld id="{FE55508A-F3BA-4964-816A-4BEB5EA0A2F9}" type="slidenum">
              <a:rPr lang="en-US" smtClean="0"/>
              <a:t>32</a:t>
            </a:fld>
            <a:endParaRPr lang="en-US"/>
          </a:p>
        </p:txBody>
      </p:sp>
    </p:spTree>
    <p:extLst>
      <p:ext uri="{BB962C8B-B14F-4D97-AF65-F5344CB8AC3E}">
        <p14:creationId xmlns:p14="http://schemas.microsoft.com/office/powerpoint/2010/main" val="893698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520814E-A169-4DF6-A28C-A68C8A63E9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24025" y="1457325"/>
            <a:ext cx="5695950" cy="3943350"/>
          </a:xfrm>
          <a:prstGeom prst="rect">
            <a:avLst/>
          </a:prstGeom>
        </p:spPr>
      </p:pic>
      <p:sp>
        <p:nvSpPr>
          <p:cNvPr id="5" name="TextBox 4">
            <a:extLst>
              <a:ext uri="{FF2B5EF4-FFF2-40B4-BE49-F238E27FC236}">
                <a16:creationId xmlns:a16="http://schemas.microsoft.com/office/drawing/2014/main" id="{F1DACC92-FD7F-4847-B7D0-74E44F0F6B42}"/>
              </a:ext>
            </a:extLst>
          </p:cNvPr>
          <p:cNvSpPr txBox="1"/>
          <p:nvPr/>
        </p:nvSpPr>
        <p:spPr>
          <a:xfrm>
            <a:off x="2650010" y="387752"/>
            <a:ext cx="4203908" cy="369332"/>
          </a:xfrm>
          <a:prstGeom prst="rect">
            <a:avLst/>
          </a:prstGeom>
          <a:noFill/>
        </p:spPr>
        <p:txBody>
          <a:bodyPr wrap="none" rtlCol="0">
            <a:spAutoFit/>
          </a:bodyPr>
          <a:lstStyle/>
          <a:p>
            <a:pPr algn="ctr"/>
            <a:r>
              <a:rPr lang="en-US"/>
              <a:t>Lyot stop shear (CGI bulk shear subtracted)</a:t>
            </a:r>
          </a:p>
        </p:txBody>
      </p:sp>
      <p:sp>
        <p:nvSpPr>
          <p:cNvPr id="6" name="TextBox 5">
            <a:extLst>
              <a:ext uri="{FF2B5EF4-FFF2-40B4-BE49-F238E27FC236}">
                <a16:creationId xmlns:a16="http://schemas.microsoft.com/office/drawing/2014/main" id="{5B8B5A70-B563-49EA-BF2E-8994521F8936}"/>
              </a:ext>
            </a:extLst>
          </p:cNvPr>
          <p:cNvSpPr txBox="1"/>
          <p:nvPr/>
        </p:nvSpPr>
        <p:spPr>
          <a:xfrm rot="16200000">
            <a:off x="283580" y="3244334"/>
            <a:ext cx="2356222" cy="369332"/>
          </a:xfrm>
          <a:prstGeom prst="rect">
            <a:avLst/>
          </a:prstGeom>
          <a:noFill/>
        </p:spPr>
        <p:txBody>
          <a:bodyPr wrap="none" rtlCol="0">
            <a:spAutoFit/>
          </a:bodyPr>
          <a:lstStyle/>
          <a:p>
            <a:r>
              <a:rPr lang="en-US"/>
              <a:t>Shear / Beam diameter</a:t>
            </a:r>
          </a:p>
        </p:txBody>
      </p:sp>
      <p:sp>
        <p:nvSpPr>
          <p:cNvPr id="7" name="TextBox 6">
            <a:extLst>
              <a:ext uri="{FF2B5EF4-FFF2-40B4-BE49-F238E27FC236}">
                <a16:creationId xmlns:a16="http://schemas.microsoft.com/office/drawing/2014/main" id="{F1BC1072-01D8-445A-A34F-2B3B671F6E3F}"/>
              </a:ext>
            </a:extLst>
          </p:cNvPr>
          <p:cNvSpPr txBox="1"/>
          <p:nvPr/>
        </p:nvSpPr>
        <p:spPr>
          <a:xfrm>
            <a:off x="4433104" y="5454585"/>
            <a:ext cx="738536" cy="369332"/>
          </a:xfrm>
          <a:prstGeom prst="rect">
            <a:avLst/>
          </a:prstGeom>
          <a:noFill/>
        </p:spPr>
        <p:txBody>
          <a:bodyPr wrap="none" rtlCol="0">
            <a:spAutoFit/>
          </a:bodyPr>
          <a:lstStyle/>
          <a:p>
            <a:r>
              <a:rPr lang="en-US"/>
              <a:t>Hours</a:t>
            </a:r>
          </a:p>
        </p:txBody>
      </p:sp>
      <p:sp>
        <p:nvSpPr>
          <p:cNvPr id="2" name="Slide Number Placeholder 1">
            <a:extLst>
              <a:ext uri="{FF2B5EF4-FFF2-40B4-BE49-F238E27FC236}">
                <a16:creationId xmlns:a16="http://schemas.microsoft.com/office/drawing/2014/main" id="{8D8B4B1F-DDD8-423C-BC69-51CD51EABFB5}"/>
              </a:ext>
            </a:extLst>
          </p:cNvPr>
          <p:cNvSpPr>
            <a:spLocks noGrp="1"/>
          </p:cNvSpPr>
          <p:nvPr>
            <p:ph type="sldNum" sz="quarter" idx="12"/>
          </p:nvPr>
        </p:nvSpPr>
        <p:spPr/>
        <p:txBody>
          <a:bodyPr/>
          <a:lstStyle/>
          <a:p>
            <a:fld id="{FE55508A-F3BA-4964-816A-4BEB5EA0A2F9}" type="slidenum">
              <a:rPr lang="en-US" smtClean="0"/>
              <a:t>33</a:t>
            </a:fld>
            <a:endParaRPr lang="en-US"/>
          </a:p>
        </p:txBody>
      </p:sp>
    </p:spTree>
    <p:extLst>
      <p:ext uri="{BB962C8B-B14F-4D97-AF65-F5344CB8AC3E}">
        <p14:creationId xmlns:p14="http://schemas.microsoft.com/office/powerpoint/2010/main" val="1075296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A82E-C223-4DF5-9E8D-5DD64FA08AC1}"/>
              </a:ext>
            </a:extLst>
          </p:cNvPr>
          <p:cNvSpPr>
            <a:spLocks noGrp="1"/>
          </p:cNvSpPr>
          <p:nvPr>
            <p:ph type="title"/>
          </p:nvPr>
        </p:nvSpPr>
        <p:spPr>
          <a:xfrm>
            <a:off x="628650" y="249380"/>
            <a:ext cx="7886700" cy="578211"/>
          </a:xfrm>
        </p:spPr>
        <p:txBody>
          <a:bodyPr>
            <a:normAutofit fontScale="90000"/>
          </a:bodyPr>
          <a:lstStyle/>
          <a:p>
            <a:pPr algn="ctr"/>
            <a:r>
              <a:rPr lang="en-US" sz="4000"/>
              <a:t>OS11 Reaction Wheel Speeds</a:t>
            </a:r>
          </a:p>
        </p:txBody>
      </p:sp>
      <p:pic>
        <p:nvPicPr>
          <p:cNvPr id="4" name="Picture 3">
            <a:extLst>
              <a:ext uri="{FF2B5EF4-FFF2-40B4-BE49-F238E27FC236}">
                <a16:creationId xmlns:a16="http://schemas.microsoft.com/office/drawing/2014/main" id="{05A71085-B50A-1A4E-A1DC-470E0470B0FB}"/>
              </a:ext>
            </a:extLst>
          </p:cNvPr>
          <p:cNvPicPr>
            <a:picLocks noChangeAspect="1"/>
          </p:cNvPicPr>
          <p:nvPr/>
        </p:nvPicPr>
        <p:blipFill rotWithShape="1">
          <a:blip r:embed="rId2">
            <a:extLst>
              <a:ext uri="{28A0092B-C50C-407E-A947-70E740481C1C}">
                <a14:useLocalDpi xmlns:a14="http://schemas.microsoft.com/office/drawing/2010/main" val="0"/>
              </a:ext>
            </a:extLst>
          </a:blip>
          <a:srcRect t="-92" b="1"/>
          <a:stretch/>
        </p:blipFill>
        <p:spPr>
          <a:xfrm>
            <a:off x="1192242" y="1270359"/>
            <a:ext cx="6759516" cy="4896011"/>
          </a:xfrm>
          <a:prstGeom prst="rect">
            <a:avLst/>
          </a:prstGeom>
        </p:spPr>
      </p:pic>
      <p:sp>
        <p:nvSpPr>
          <p:cNvPr id="5" name="Rectangle 4">
            <a:extLst>
              <a:ext uri="{FF2B5EF4-FFF2-40B4-BE49-F238E27FC236}">
                <a16:creationId xmlns:a16="http://schemas.microsoft.com/office/drawing/2014/main" id="{B9650B97-FDFB-48B7-A376-0D635D1F25B8}"/>
              </a:ext>
            </a:extLst>
          </p:cNvPr>
          <p:cNvSpPr/>
          <p:nvPr/>
        </p:nvSpPr>
        <p:spPr>
          <a:xfrm>
            <a:off x="2760513" y="1320315"/>
            <a:ext cx="3819646" cy="295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D2CF39F-7F02-4C27-8AD6-AE8603091988}"/>
              </a:ext>
            </a:extLst>
          </p:cNvPr>
          <p:cNvSpPr txBox="1"/>
          <p:nvPr/>
        </p:nvSpPr>
        <p:spPr>
          <a:xfrm>
            <a:off x="3657592" y="5872271"/>
            <a:ext cx="2094932" cy="369332"/>
          </a:xfrm>
          <a:prstGeom prst="rect">
            <a:avLst/>
          </a:prstGeom>
          <a:solidFill>
            <a:schemeClr val="bg1"/>
          </a:solidFill>
        </p:spPr>
        <p:txBody>
          <a:bodyPr wrap="none" rtlCol="0">
            <a:spAutoFit/>
          </a:bodyPr>
          <a:lstStyle/>
          <a:p>
            <a:r>
              <a:rPr lang="en-US"/>
              <a:t>Time (H) from 170 H</a:t>
            </a:r>
          </a:p>
        </p:txBody>
      </p:sp>
      <p:pic>
        <p:nvPicPr>
          <p:cNvPr id="7" name="Picture 6">
            <a:extLst>
              <a:ext uri="{FF2B5EF4-FFF2-40B4-BE49-F238E27FC236}">
                <a16:creationId xmlns:a16="http://schemas.microsoft.com/office/drawing/2014/main" id="{3B8A81F6-D3A8-4F03-A2AF-DAA0F2022CE9}"/>
              </a:ext>
            </a:extLst>
          </p:cNvPr>
          <p:cNvPicPr>
            <a:picLocks noChangeAspect="1"/>
          </p:cNvPicPr>
          <p:nvPr/>
        </p:nvPicPr>
        <p:blipFill>
          <a:blip r:embed="rId3"/>
          <a:stretch>
            <a:fillRect/>
          </a:stretch>
        </p:blipFill>
        <p:spPr>
          <a:xfrm>
            <a:off x="2057044" y="2092565"/>
            <a:ext cx="4646211" cy="304380"/>
          </a:xfrm>
          <a:prstGeom prst="rect">
            <a:avLst/>
          </a:prstGeom>
        </p:spPr>
      </p:pic>
      <p:sp>
        <p:nvSpPr>
          <p:cNvPr id="3" name="Slide Number Placeholder 2">
            <a:extLst>
              <a:ext uri="{FF2B5EF4-FFF2-40B4-BE49-F238E27FC236}">
                <a16:creationId xmlns:a16="http://schemas.microsoft.com/office/drawing/2014/main" id="{5132E235-4537-4527-9D88-A8793C7923EA}"/>
              </a:ext>
            </a:extLst>
          </p:cNvPr>
          <p:cNvSpPr>
            <a:spLocks noGrp="1"/>
          </p:cNvSpPr>
          <p:nvPr>
            <p:ph type="sldNum" sz="quarter" idx="12"/>
          </p:nvPr>
        </p:nvSpPr>
        <p:spPr/>
        <p:txBody>
          <a:bodyPr/>
          <a:lstStyle/>
          <a:p>
            <a:fld id="{FE55508A-F3BA-4964-816A-4BEB5EA0A2F9}" type="slidenum">
              <a:rPr lang="en-US" smtClean="0"/>
              <a:t>34</a:t>
            </a:fld>
            <a:endParaRPr lang="en-US"/>
          </a:p>
        </p:txBody>
      </p:sp>
    </p:spTree>
    <p:extLst>
      <p:ext uri="{BB962C8B-B14F-4D97-AF65-F5344CB8AC3E}">
        <p14:creationId xmlns:p14="http://schemas.microsoft.com/office/powerpoint/2010/main" val="2603309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ED8E6-5F6C-452C-9EDD-B83493B9AF3B}"/>
              </a:ext>
            </a:extLst>
          </p:cNvPr>
          <p:cNvSpPr>
            <a:spLocks noGrp="1"/>
          </p:cNvSpPr>
          <p:nvPr>
            <p:ph type="title"/>
          </p:nvPr>
        </p:nvSpPr>
        <p:spPr/>
        <p:txBody>
          <a:bodyPr/>
          <a:lstStyle/>
          <a:p>
            <a:pPr algn="ctr"/>
            <a:r>
              <a:rPr lang="en-US"/>
              <a:t>Some definitions</a:t>
            </a:r>
          </a:p>
        </p:txBody>
      </p:sp>
      <p:sp>
        <p:nvSpPr>
          <p:cNvPr id="3" name="Content Placeholder 2">
            <a:extLst>
              <a:ext uri="{FF2B5EF4-FFF2-40B4-BE49-F238E27FC236}">
                <a16:creationId xmlns:a16="http://schemas.microsoft.com/office/drawing/2014/main" id="{140D70DF-E323-44BF-917D-910BA4B6C9A8}"/>
              </a:ext>
            </a:extLst>
          </p:cNvPr>
          <p:cNvSpPr>
            <a:spLocks noGrp="1"/>
          </p:cNvSpPr>
          <p:nvPr>
            <p:ph idx="1"/>
          </p:nvPr>
        </p:nvSpPr>
        <p:spPr/>
        <p:txBody>
          <a:bodyPr>
            <a:normAutofit/>
          </a:bodyPr>
          <a:lstStyle/>
          <a:p>
            <a:r>
              <a:rPr lang="en-US" sz="2400" b="1">
                <a:solidFill>
                  <a:schemeClr val="accent1"/>
                </a:solidFill>
              </a:rPr>
              <a:t>primary-normalized flux</a:t>
            </a:r>
            <a:r>
              <a:rPr lang="en-US" sz="2400"/>
              <a:t>: image is normalized to the flux incident on the illuminated area of the primary mirror. There are no losses from reflections, filters, QE, etc, but there are losses from masks. In the absence of masks, the total image intensity would be 1.0 over an unlimited extent.</a:t>
            </a:r>
          </a:p>
          <a:p>
            <a:r>
              <a:rPr lang="en-US" sz="2400" b="1">
                <a:solidFill>
                  <a:schemeClr val="accent1"/>
                </a:solidFill>
              </a:rPr>
              <a:t>normalized intensity</a:t>
            </a:r>
            <a:r>
              <a:rPr lang="en-US" sz="2400"/>
              <a:t>: the per-pixel brightness of the dark hole divided by the peak pixel of the unocculted star.  This is sort of a poor man’s contrast (because it does not account for field variations in the PSF, especially near the IWA).</a:t>
            </a:r>
          </a:p>
          <a:p>
            <a:r>
              <a:rPr lang="en-US" sz="2400" b="1">
                <a:solidFill>
                  <a:srgbClr val="0070C0"/>
                </a:solidFill>
              </a:rPr>
              <a:t>detector sampling</a:t>
            </a:r>
            <a:r>
              <a:rPr lang="en-US" sz="2400"/>
              <a:t>: the detector pixel size is 0.5 λ/D @ </a:t>
            </a:r>
            <a:r>
              <a:rPr lang="el-GR" sz="2400"/>
              <a:t>λ</a:t>
            </a:r>
            <a:r>
              <a:rPr lang="en-US" sz="2400"/>
              <a:t> = 500 nm (0.435 </a:t>
            </a:r>
            <a:r>
              <a:rPr lang="el-GR" sz="2400"/>
              <a:t>λ</a:t>
            </a:r>
            <a:r>
              <a:rPr lang="en-US" sz="2400"/>
              <a:t>/D @ 575 nm), which is 21.8 mas.</a:t>
            </a:r>
          </a:p>
        </p:txBody>
      </p:sp>
      <p:sp>
        <p:nvSpPr>
          <p:cNvPr id="4" name="Slide Number Placeholder 3">
            <a:extLst>
              <a:ext uri="{FF2B5EF4-FFF2-40B4-BE49-F238E27FC236}">
                <a16:creationId xmlns:a16="http://schemas.microsoft.com/office/drawing/2014/main" id="{FA3513E1-383F-43C9-85B6-C60424118BBC}"/>
              </a:ext>
            </a:extLst>
          </p:cNvPr>
          <p:cNvSpPr>
            <a:spLocks noGrp="1"/>
          </p:cNvSpPr>
          <p:nvPr>
            <p:ph type="sldNum" sz="quarter" idx="12"/>
          </p:nvPr>
        </p:nvSpPr>
        <p:spPr/>
        <p:txBody>
          <a:bodyPr/>
          <a:lstStyle/>
          <a:p>
            <a:fld id="{39CF7D67-3BB2-432C-AA83-7A0693929AB9}" type="slidenum">
              <a:rPr lang="en-US" smtClean="0"/>
              <a:t>4</a:t>
            </a:fld>
            <a:endParaRPr lang="en-US"/>
          </a:p>
        </p:txBody>
      </p:sp>
      <p:sp>
        <p:nvSpPr>
          <p:cNvPr id="5" name="TextBox 4">
            <a:extLst>
              <a:ext uri="{FF2B5EF4-FFF2-40B4-BE49-F238E27FC236}">
                <a16:creationId xmlns:a16="http://schemas.microsoft.com/office/drawing/2014/main" id="{D6F4072C-2D1D-4959-B5BD-2C4F5B38FFC9}"/>
              </a:ext>
            </a:extLst>
          </p:cNvPr>
          <p:cNvSpPr txBox="1"/>
          <p:nvPr/>
        </p:nvSpPr>
        <p:spPr>
          <a:xfrm>
            <a:off x="733064" y="5846689"/>
            <a:ext cx="7677871" cy="338554"/>
          </a:xfrm>
          <a:prstGeom prst="rect">
            <a:avLst/>
          </a:prstGeom>
          <a:noFill/>
        </p:spPr>
        <p:txBody>
          <a:bodyPr wrap="none" rtlCol="0">
            <a:spAutoFit/>
          </a:bodyPr>
          <a:lstStyle/>
          <a:p>
            <a:r>
              <a:rPr lang="en-US" sz="1600">
                <a:solidFill>
                  <a:srgbClr val="C00000"/>
                </a:solidFill>
              </a:rPr>
              <a:t>Array dimensions are specified here in IDL ordering (fastest-varying index 1</a:t>
            </a:r>
            <a:r>
              <a:rPr lang="en-US" sz="1600" baseline="30000">
                <a:solidFill>
                  <a:srgbClr val="C00000"/>
                </a:solidFill>
              </a:rPr>
              <a:t>st</a:t>
            </a:r>
            <a:r>
              <a:rPr lang="en-US" sz="1600">
                <a:solidFill>
                  <a:srgbClr val="C00000"/>
                </a:solidFill>
              </a:rPr>
              <a:t>, slowest last).</a:t>
            </a:r>
          </a:p>
        </p:txBody>
      </p:sp>
    </p:spTree>
    <p:extLst>
      <p:ext uri="{BB962C8B-B14F-4D97-AF65-F5344CB8AC3E}">
        <p14:creationId xmlns:p14="http://schemas.microsoft.com/office/powerpoint/2010/main" val="3389920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75B0B-98F5-4200-A230-3680D81D7C20}"/>
              </a:ext>
            </a:extLst>
          </p:cNvPr>
          <p:cNvSpPr>
            <a:spLocks noGrp="1"/>
          </p:cNvSpPr>
          <p:nvPr>
            <p:ph type="title"/>
          </p:nvPr>
        </p:nvSpPr>
        <p:spPr/>
        <p:txBody>
          <a:bodyPr/>
          <a:lstStyle/>
          <a:p>
            <a:pPr algn="ctr"/>
            <a:r>
              <a:rPr lang="en-US"/>
              <a:t>CGI HLC Band 1</a:t>
            </a:r>
          </a:p>
        </p:txBody>
      </p:sp>
      <p:sp>
        <p:nvSpPr>
          <p:cNvPr id="3" name="Content Placeholder 2">
            <a:extLst>
              <a:ext uri="{FF2B5EF4-FFF2-40B4-BE49-F238E27FC236}">
                <a16:creationId xmlns:a16="http://schemas.microsoft.com/office/drawing/2014/main" id="{390D73C0-FF05-469F-876F-01166CA4BE1A}"/>
              </a:ext>
            </a:extLst>
          </p:cNvPr>
          <p:cNvSpPr>
            <a:spLocks noGrp="1"/>
          </p:cNvSpPr>
          <p:nvPr>
            <p:ph idx="1"/>
          </p:nvPr>
        </p:nvSpPr>
        <p:spPr>
          <a:xfrm>
            <a:off x="628650" y="1466899"/>
            <a:ext cx="7886700" cy="4351338"/>
          </a:xfrm>
        </p:spPr>
        <p:txBody>
          <a:bodyPr/>
          <a:lstStyle/>
          <a:p>
            <a:r>
              <a:rPr lang="en-US"/>
              <a:t>Hybrid Lyot Coronagraph (HLC) </a:t>
            </a:r>
          </a:p>
          <a:p>
            <a:pPr lvl="1"/>
            <a:r>
              <a:rPr lang="en-US"/>
              <a:t>DMs tailor wavefront to compensate for telescope obscurations</a:t>
            </a:r>
          </a:p>
          <a:p>
            <a:pPr lvl="1"/>
            <a:r>
              <a:rPr lang="en-US"/>
              <a:t>amplitude-and-phase modulating focal plane mask (FPM); FPM radius = 2.8 </a:t>
            </a:r>
            <a:r>
              <a:rPr lang="el-GR"/>
              <a:t>λ</a:t>
            </a:r>
            <a:r>
              <a:rPr lang="en-US" baseline="-25000"/>
              <a:t>c</a:t>
            </a:r>
            <a:r>
              <a:rPr lang="en-US"/>
              <a:t>/D (</a:t>
            </a:r>
            <a:r>
              <a:rPr lang="el-GR"/>
              <a:t>λ</a:t>
            </a:r>
            <a:r>
              <a:rPr lang="en-US" baseline="-25000"/>
              <a:t>c</a:t>
            </a:r>
            <a:r>
              <a:rPr lang="en-US"/>
              <a:t> = 575 nm)</a:t>
            </a:r>
          </a:p>
          <a:p>
            <a:pPr lvl="1"/>
            <a:r>
              <a:rPr lang="en-US"/>
              <a:t>Lyot stop</a:t>
            </a:r>
          </a:p>
          <a:p>
            <a:r>
              <a:rPr lang="en-US"/>
              <a:t>Field stop sets outer radius = 9.7 </a:t>
            </a:r>
            <a:r>
              <a:rPr lang="el-GR"/>
              <a:t>λ</a:t>
            </a:r>
            <a:r>
              <a:rPr lang="en-US" baseline="-25000"/>
              <a:t>c</a:t>
            </a:r>
            <a:r>
              <a:rPr lang="en-US"/>
              <a:t>/D</a:t>
            </a:r>
          </a:p>
          <a:p>
            <a:r>
              <a:rPr lang="en-US"/>
              <a:t>Science region is r = 3 – 9 </a:t>
            </a:r>
            <a:r>
              <a:rPr lang="el-GR"/>
              <a:t>λ</a:t>
            </a:r>
            <a:r>
              <a:rPr lang="en-US" baseline="-25000"/>
              <a:t>c</a:t>
            </a:r>
            <a:r>
              <a:rPr lang="en-US"/>
              <a:t>/D over 360° </a:t>
            </a:r>
          </a:p>
          <a:p>
            <a:r>
              <a:rPr lang="en-US"/>
              <a:t>Band 1 is 10% width centered at 575 nm</a:t>
            </a:r>
          </a:p>
        </p:txBody>
      </p:sp>
      <p:sp>
        <p:nvSpPr>
          <p:cNvPr id="4" name="Slide Number Placeholder 3">
            <a:extLst>
              <a:ext uri="{FF2B5EF4-FFF2-40B4-BE49-F238E27FC236}">
                <a16:creationId xmlns:a16="http://schemas.microsoft.com/office/drawing/2014/main" id="{816D1891-5689-4F5A-9FBA-2E291C067388}"/>
              </a:ext>
            </a:extLst>
          </p:cNvPr>
          <p:cNvSpPr>
            <a:spLocks noGrp="1"/>
          </p:cNvSpPr>
          <p:nvPr>
            <p:ph type="sldNum" sz="quarter" idx="12"/>
          </p:nvPr>
        </p:nvSpPr>
        <p:spPr/>
        <p:txBody>
          <a:bodyPr/>
          <a:lstStyle/>
          <a:p>
            <a:fld id="{FE55508A-F3BA-4964-816A-4BEB5EA0A2F9}" type="slidenum">
              <a:rPr lang="en-US" smtClean="0"/>
              <a:t>5</a:t>
            </a:fld>
            <a:endParaRPr lang="en-US"/>
          </a:p>
        </p:txBody>
      </p:sp>
      <p:sp>
        <p:nvSpPr>
          <p:cNvPr id="5" name="TextBox 4">
            <a:extLst>
              <a:ext uri="{FF2B5EF4-FFF2-40B4-BE49-F238E27FC236}">
                <a16:creationId xmlns:a16="http://schemas.microsoft.com/office/drawing/2014/main" id="{A4FDF14C-7A4A-485A-BC3B-2C3C1100E85A}"/>
              </a:ext>
            </a:extLst>
          </p:cNvPr>
          <p:cNvSpPr txBox="1"/>
          <p:nvPr/>
        </p:nvSpPr>
        <p:spPr>
          <a:xfrm>
            <a:off x="2201589" y="5739618"/>
            <a:ext cx="4745658" cy="523220"/>
          </a:xfrm>
          <a:prstGeom prst="rect">
            <a:avLst/>
          </a:prstGeom>
          <a:noFill/>
        </p:spPr>
        <p:txBody>
          <a:bodyPr wrap="none" rtlCol="0">
            <a:spAutoFit/>
          </a:bodyPr>
          <a:lstStyle/>
          <a:p>
            <a:r>
              <a:rPr lang="el-GR" sz="2800">
                <a:solidFill>
                  <a:srgbClr val="FF0000"/>
                </a:solidFill>
              </a:rPr>
              <a:t>λ</a:t>
            </a:r>
            <a:r>
              <a:rPr lang="en-US" sz="2800" baseline="-25000">
                <a:solidFill>
                  <a:srgbClr val="FF0000"/>
                </a:solidFill>
              </a:rPr>
              <a:t>c</a:t>
            </a:r>
            <a:r>
              <a:rPr lang="en-US" sz="2800">
                <a:solidFill>
                  <a:srgbClr val="FF0000"/>
                </a:solidFill>
              </a:rPr>
              <a:t>/D = 50.2 mas for </a:t>
            </a:r>
            <a:r>
              <a:rPr lang="el-GR" sz="2800">
                <a:solidFill>
                  <a:srgbClr val="FF0000"/>
                </a:solidFill>
              </a:rPr>
              <a:t>λ</a:t>
            </a:r>
            <a:r>
              <a:rPr lang="en-US" sz="2800" baseline="-25000">
                <a:solidFill>
                  <a:srgbClr val="FF0000"/>
                </a:solidFill>
              </a:rPr>
              <a:t>c </a:t>
            </a:r>
            <a:r>
              <a:rPr lang="en-US" sz="2800">
                <a:solidFill>
                  <a:srgbClr val="FF0000"/>
                </a:solidFill>
              </a:rPr>
              <a:t>= 575 nm</a:t>
            </a:r>
          </a:p>
        </p:txBody>
      </p:sp>
    </p:spTree>
    <p:extLst>
      <p:ext uri="{BB962C8B-B14F-4D97-AF65-F5344CB8AC3E}">
        <p14:creationId xmlns:p14="http://schemas.microsoft.com/office/powerpoint/2010/main" val="4260593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0962C-4DFB-428E-9B63-D812DBB3223E}"/>
              </a:ext>
            </a:extLst>
          </p:cNvPr>
          <p:cNvSpPr>
            <a:spLocks noGrp="1"/>
          </p:cNvSpPr>
          <p:nvPr>
            <p:ph type="title"/>
          </p:nvPr>
        </p:nvSpPr>
        <p:spPr>
          <a:xfrm>
            <a:off x="628650" y="7808"/>
            <a:ext cx="7886700" cy="721287"/>
          </a:xfrm>
        </p:spPr>
        <p:txBody>
          <a:bodyPr/>
          <a:lstStyle/>
          <a:p>
            <a:pPr algn="ctr"/>
            <a:r>
              <a:rPr lang="en-US"/>
              <a:t>OS 11</a:t>
            </a:r>
          </a:p>
        </p:txBody>
      </p:sp>
      <p:sp>
        <p:nvSpPr>
          <p:cNvPr id="9" name="Content Placeholder 2">
            <a:extLst>
              <a:ext uri="{FF2B5EF4-FFF2-40B4-BE49-F238E27FC236}">
                <a16:creationId xmlns:a16="http://schemas.microsoft.com/office/drawing/2014/main" id="{59A1AA77-F349-4D68-8AEA-B01DE16B8C84}"/>
              </a:ext>
            </a:extLst>
          </p:cNvPr>
          <p:cNvSpPr>
            <a:spLocks noGrp="1"/>
          </p:cNvSpPr>
          <p:nvPr>
            <p:ph idx="1"/>
          </p:nvPr>
        </p:nvSpPr>
        <p:spPr>
          <a:xfrm>
            <a:off x="420233" y="1016597"/>
            <a:ext cx="8301734" cy="5405458"/>
          </a:xfrm>
        </p:spPr>
        <p:txBody>
          <a:bodyPr>
            <a:normAutofit fontScale="92500" lnSpcReduction="20000"/>
          </a:bodyPr>
          <a:lstStyle/>
          <a:p>
            <a:pPr marL="342900" lvl="1" indent="-230188"/>
            <a:r>
              <a:rPr lang="en-US"/>
              <a:t>Begin with slew from a WFI High Latitude Survey target to the bright reference star (ζ Pup, V=2.25, O4I, D</a:t>
            </a:r>
            <a:r>
              <a:rPr lang="en-US" baseline="-25000"/>
              <a:t>star</a:t>
            </a:r>
            <a:r>
              <a:rPr lang="en-US"/>
              <a:t>=0.4 mas), then spend days to settle and restore the dark hole</a:t>
            </a:r>
          </a:p>
          <a:p>
            <a:pPr marL="800100" lvl="2" indent="-230188"/>
            <a:r>
              <a:rPr lang="en-US"/>
              <a:t>Assume dark hole was previously dug at some earlier time and just needs some tweaking</a:t>
            </a:r>
          </a:p>
          <a:p>
            <a:pPr marL="800100" lvl="2" indent="-230188"/>
            <a:r>
              <a:rPr lang="en-US"/>
              <a:t>Reference star chosen to keep solar pitch change to ~3.5° to avoid large thermal changes</a:t>
            </a:r>
          </a:p>
          <a:p>
            <a:pPr marL="342900" lvl="1" indent="-230188"/>
            <a:r>
              <a:rPr lang="en-US"/>
              <a:t>Observation cycle:</a:t>
            </a:r>
          </a:p>
          <a:p>
            <a:pPr marL="742950" lvl="2" indent="-171450"/>
            <a:r>
              <a:rPr lang="en-US"/>
              <a:t>~¾ hour of imaging on ζ Pup (1</a:t>
            </a:r>
            <a:r>
              <a:rPr lang="en-US" baseline="30000"/>
              <a:t>st</a:t>
            </a:r>
            <a:r>
              <a:rPr lang="en-US"/>
              <a:t> observation begins at hour 170 in the timeline)</a:t>
            </a:r>
          </a:p>
          <a:p>
            <a:pPr marL="742950" lvl="2" indent="-171450"/>
            <a:r>
              <a:rPr lang="en-US"/>
              <a:t>slew to the target star (47 UMa, V=5.04, G1V, D</a:t>
            </a:r>
            <a:r>
              <a:rPr lang="en-US" baseline="-25000"/>
              <a:t>star</a:t>
            </a:r>
            <a:r>
              <a:rPr lang="en-US"/>
              <a:t>=0.9 mas)</a:t>
            </a:r>
          </a:p>
          <a:p>
            <a:pPr marL="742950" lvl="2" indent="-171450"/>
            <a:r>
              <a:rPr lang="en-US"/>
              <a:t>100 minutes of imaging 47 UMa at each of 4 rolls, alternating between -13° and +13° for a total of 400 min per cycle </a:t>
            </a:r>
          </a:p>
          <a:p>
            <a:pPr marL="742950" lvl="2" indent="-171450"/>
            <a:r>
              <a:rPr lang="en-US"/>
              <a:t>slew to ζ Pup</a:t>
            </a:r>
          </a:p>
          <a:p>
            <a:pPr marL="742950" lvl="2" indent="-171450"/>
            <a:r>
              <a:rPr lang="en-US"/>
              <a:t>~¾ hour of imaging on ζ Pup</a:t>
            </a:r>
          </a:p>
          <a:p>
            <a:pPr marL="342900" lvl="1" indent="-230188"/>
            <a:r>
              <a:rPr lang="en-US"/>
              <a:t>There are 4 cycles, with time between the 2</a:t>
            </a:r>
            <a:r>
              <a:rPr lang="en-US" baseline="30000"/>
              <a:t>nd</a:t>
            </a:r>
            <a:r>
              <a:rPr lang="en-US"/>
              <a:t> and 3</a:t>
            </a:r>
            <a:r>
              <a:rPr lang="en-US" baseline="30000"/>
              <a:t>rd</a:t>
            </a:r>
            <a:r>
              <a:rPr lang="en-US"/>
              <a:t> for one iteration of dark hole maintenance (not reproduced in these simulations)</a:t>
            </a:r>
          </a:p>
          <a:p>
            <a:pPr marL="800100" lvl="2" indent="-230188"/>
            <a:r>
              <a:rPr lang="en-US"/>
              <a:t>4.1 hours of total integration on ζ Pup</a:t>
            </a:r>
          </a:p>
          <a:p>
            <a:pPr marL="800100" lvl="2" indent="-230188"/>
            <a:r>
              <a:rPr lang="en-US"/>
              <a:t>26.4 hours of total integration on 47 UMa (both roll angles)</a:t>
            </a:r>
          </a:p>
          <a:p>
            <a:pPr lvl="1"/>
            <a:endParaRPr lang="en-US"/>
          </a:p>
        </p:txBody>
      </p:sp>
      <p:sp>
        <p:nvSpPr>
          <p:cNvPr id="3" name="Slide Number Placeholder 2">
            <a:extLst>
              <a:ext uri="{FF2B5EF4-FFF2-40B4-BE49-F238E27FC236}">
                <a16:creationId xmlns:a16="http://schemas.microsoft.com/office/drawing/2014/main" id="{7857307B-C323-4F5C-A0E2-AE56F034C977}"/>
              </a:ext>
            </a:extLst>
          </p:cNvPr>
          <p:cNvSpPr>
            <a:spLocks noGrp="1"/>
          </p:cNvSpPr>
          <p:nvPr>
            <p:ph type="sldNum" sz="quarter" idx="12"/>
          </p:nvPr>
        </p:nvSpPr>
        <p:spPr/>
        <p:txBody>
          <a:bodyPr/>
          <a:lstStyle/>
          <a:p>
            <a:fld id="{FE55508A-F3BA-4964-816A-4BEB5EA0A2F9}" type="slidenum">
              <a:rPr lang="en-US" smtClean="0"/>
              <a:t>6</a:t>
            </a:fld>
            <a:endParaRPr lang="en-US"/>
          </a:p>
        </p:txBody>
      </p:sp>
    </p:spTree>
    <p:extLst>
      <p:ext uri="{BB962C8B-B14F-4D97-AF65-F5344CB8AC3E}">
        <p14:creationId xmlns:p14="http://schemas.microsoft.com/office/powerpoint/2010/main" val="2605555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6B986-AB62-43D6-ADB8-091466646ED5}"/>
              </a:ext>
            </a:extLst>
          </p:cNvPr>
          <p:cNvSpPr>
            <a:spLocks noGrp="1"/>
          </p:cNvSpPr>
          <p:nvPr>
            <p:ph type="title"/>
          </p:nvPr>
        </p:nvSpPr>
        <p:spPr>
          <a:xfrm>
            <a:off x="628650" y="56599"/>
            <a:ext cx="7886700" cy="717587"/>
          </a:xfrm>
        </p:spPr>
        <p:txBody>
          <a:bodyPr/>
          <a:lstStyle/>
          <a:p>
            <a:pPr algn="ctr"/>
            <a:r>
              <a:rPr lang="en-US"/>
              <a:t>OS11 Nomenclature</a:t>
            </a:r>
          </a:p>
        </p:txBody>
      </p:sp>
      <p:pic>
        <p:nvPicPr>
          <p:cNvPr id="4" name="Picture 3">
            <a:extLst>
              <a:ext uri="{FF2B5EF4-FFF2-40B4-BE49-F238E27FC236}">
                <a16:creationId xmlns:a16="http://schemas.microsoft.com/office/drawing/2014/main" id="{35ECD912-A161-4864-879B-8F7E2590DD4E}"/>
              </a:ext>
            </a:extLst>
          </p:cNvPr>
          <p:cNvPicPr>
            <a:picLocks noChangeAspect="1"/>
          </p:cNvPicPr>
          <p:nvPr/>
        </p:nvPicPr>
        <p:blipFill rotWithShape="1">
          <a:blip r:embed="rId2"/>
          <a:srcRect r="11913"/>
          <a:stretch/>
        </p:blipFill>
        <p:spPr>
          <a:xfrm>
            <a:off x="993934" y="2261430"/>
            <a:ext cx="7156132" cy="1559635"/>
          </a:xfrm>
          <a:prstGeom prst="rect">
            <a:avLst/>
          </a:prstGeom>
        </p:spPr>
      </p:pic>
      <p:sp>
        <p:nvSpPr>
          <p:cNvPr id="13" name="TextBox 12">
            <a:extLst>
              <a:ext uri="{FF2B5EF4-FFF2-40B4-BE49-F238E27FC236}">
                <a16:creationId xmlns:a16="http://schemas.microsoft.com/office/drawing/2014/main" id="{AC0369E1-A06B-493E-BB53-373E7139EDE1}"/>
              </a:ext>
            </a:extLst>
          </p:cNvPr>
          <p:cNvSpPr txBox="1"/>
          <p:nvPr/>
        </p:nvSpPr>
        <p:spPr>
          <a:xfrm rot="16200000" flipH="1" flipV="1">
            <a:off x="617586" y="2800764"/>
            <a:ext cx="891591" cy="276999"/>
          </a:xfrm>
          <a:prstGeom prst="rect">
            <a:avLst/>
          </a:prstGeom>
          <a:noFill/>
        </p:spPr>
        <p:txBody>
          <a:bodyPr wrap="none" rtlCol="0">
            <a:spAutoFit/>
          </a:bodyPr>
          <a:lstStyle/>
          <a:p>
            <a:r>
              <a:rPr lang="en-US" sz="1200">
                <a:solidFill>
                  <a:srgbClr val="FF0000"/>
                </a:solidFill>
                <a:latin typeface="Arial" panose="020B0604020202020204" pitchFamily="34" charset="0"/>
                <a:cs typeface="Arial" panose="020B0604020202020204" pitchFamily="34" charset="0"/>
              </a:rPr>
              <a:t>Reference</a:t>
            </a:r>
          </a:p>
        </p:txBody>
      </p:sp>
      <p:sp>
        <p:nvSpPr>
          <p:cNvPr id="14" name="TextBox 13">
            <a:extLst>
              <a:ext uri="{FF2B5EF4-FFF2-40B4-BE49-F238E27FC236}">
                <a16:creationId xmlns:a16="http://schemas.microsoft.com/office/drawing/2014/main" id="{A0EB47B3-9FB2-4927-B2E6-AAAA7F0F0B18}"/>
              </a:ext>
            </a:extLst>
          </p:cNvPr>
          <p:cNvSpPr txBox="1"/>
          <p:nvPr/>
        </p:nvSpPr>
        <p:spPr>
          <a:xfrm rot="16200000" flipH="1" flipV="1">
            <a:off x="2164731" y="2798628"/>
            <a:ext cx="891591" cy="276999"/>
          </a:xfrm>
          <a:prstGeom prst="rect">
            <a:avLst/>
          </a:prstGeom>
          <a:noFill/>
        </p:spPr>
        <p:txBody>
          <a:bodyPr wrap="none" rtlCol="0">
            <a:spAutoFit/>
          </a:bodyPr>
          <a:lstStyle/>
          <a:p>
            <a:r>
              <a:rPr lang="en-US" sz="1200">
                <a:solidFill>
                  <a:srgbClr val="FF0000"/>
                </a:solidFill>
                <a:latin typeface="Arial" panose="020B0604020202020204" pitchFamily="34" charset="0"/>
                <a:cs typeface="Arial" panose="020B0604020202020204" pitchFamily="34" charset="0"/>
              </a:rPr>
              <a:t>Reference</a:t>
            </a:r>
          </a:p>
        </p:txBody>
      </p:sp>
      <p:sp>
        <p:nvSpPr>
          <p:cNvPr id="15" name="TextBox 14">
            <a:extLst>
              <a:ext uri="{FF2B5EF4-FFF2-40B4-BE49-F238E27FC236}">
                <a16:creationId xmlns:a16="http://schemas.microsoft.com/office/drawing/2014/main" id="{0FC8F5B0-9A76-4207-BE40-7116FCB49E62}"/>
              </a:ext>
            </a:extLst>
          </p:cNvPr>
          <p:cNvSpPr txBox="1"/>
          <p:nvPr/>
        </p:nvSpPr>
        <p:spPr>
          <a:xfrm rot="16200000" flipH="1" flipV="1">
            <a:off x="235738" y="3606559"/>
            <a:ext cx="2205027" cy="276999"/>
          </a:xfrm>
          <a:prstGeom prst="rect">
            <a:avLst/>
          </a:prstGeom>
          <a:noFill/>
        </p:spPr>
        <p:txBody>
          <a:bodyPr wrap="none" rtlCol="0">
            <a:spAutoFit/>
          </a:bodyPr>
          <a:lstStyle/>
          <a:p>
            <a:r>
              <a:rPr lang="en-US" sz="1200">
                <a:solidFill>
                  <a:srgbClr val="00B050"/>
                </a:solidFill>
                <a:latin typeface="Arial" panose="020B0604020202020204" pitchFamily="34" charset="0"/>
                <a:cs typeface="Arial" panose="020B0604020202020204" pitchFamily="34" charset="0"/>
              </a:rPr>
              <a:t>Target (Cycle 1, Roll 1 = -13°)</a:t>
            </a:r>
          </a:p>
        </p:txBody>
      </p:sp>
      <p:sp>
        <p:nvSpPr>
          <p:cNvPr id="16" name="TextBox 15">
            <a:extLst>
              <a:ext uri="{FF2B5EF4-FFF2-40B4-BE49-F238E27FC236}">
                <a16:creationId xmlns:a16="http://schemas.microsoft.com/office/drawing/2014/main" id="{E4985492-F684-4F63-A171-3117D78FC3FA}"/>
              </a:ext>
            </a:extLst>
          </p:cNvPr>
          <p:cNvSpPr txBox="1"/>
          <p:nvPr/>
        </p:nvSpPr>
        <p:spPr>
          <a:xfrm rot="16200000" flipH="1" flipV="1">
            <a:off x="541432" y="3625795"/>
            <a:ext cx="2243499" cy="276999"/>
          </a:xfrm>
          <a:prstGeom prst="rect">
            <a:avLst/>
          </a:prstGeom>
          <a:noFill/>
        </p:spPr>
        <p:txBody>
          <a:bodyPr wrap="none" rtlCol="0">
            <a:spAutoFit/>
          </a:bodyPr>
          <a:lstStyle/>
          <a:p>
            <a:r>
              <a:rPr lang="en-US" sz="1200">
                <a:solidFill>
                  <a:srgbClr val="00B050"/>
                </a:solidFill>
                <a:latin typeface="Arial" panose="020B0604020202020204" pitchFamily="34" charset="0"/>
                <a:cs typeface="Arial" panose="020B0604020202020204" pitchFamily="34" charset="0"/>
              </a:rPr>
              <a:t>Target (Cycle 1, Roll 2 = +13°)</a:t>
            </a:r>
          </a:p>
        </p:txBody>
      </p:sp>
      <p:sp>
        <p:nvSpPr>
          <p:cNvPr id="17" name="TextBox 16">
            <a:extLst>
              <a:ext uri="{FF2B5EF4-FFF2-40B4-BE49-F238E27FC236}">
                <a16:creationId xmlns:a16="http://schemas.microsoft.com/office/drawing/2014/main" id="{4B13EC64-22B9-496A-9333-EDB0B3E06221}"/>
              </a:ext>
            </a:extLst>
          </p:cNvPr>
          <p:cNvSpPr txBox="1"/>
          <p:nvPr/>
        </p:nvSpPr>
        <p:spPr>
          <a:xfrm rot="16200000" flipH="1" flipV="1">
            <a:off x="891634" y="3606559"/>
            <a:ext cx="2205027" cy="276999"/>
          </a:xfrm>
          <a:prstGeom prst="rect">
            <a:avLst/>
          </a:prstGeom>
          <a:noFill/>
        </p:spPr>
        <p:txBody>
          <a:bodyPr wrap="none" rtlCol="0">
            <a:spAutoFit/>
          </a:bodyPr>
          <a:lstStyle/>
          <a:p>
            <a:r>
              <a:rPr lang="en-US" sz="1200">
                <a:solidFill>
                  <a:srgbClr val="00B050"/>
                </a:solidFill>
                <a:latin typeface="Arial" panose="020B0604020202020204" pitchFamily="34" charset="0"/>
                <a:cs typeface="Arial" panose="020B0604020202020204" pitchFamily="34" charset="0"/>
              </a:rPr>
              <a:t>Target (Cycle 1, Roll 3 = -13°)</a:t>
            </a:r>
          </a:p>
        </p:txBody>
      </p:sp>
      <p:sp>
        <p:nvSpPr>
          <p:cNvPr id="18" name="TextBox 17">
            <a:extLst>
              <a:ext uri="{FF2B5EF4-FFF2-40B4-BE49-F238E27FC236}">
                <a16:creationId xmlns:a16="http://schemas.microsoft.com/office/drawing/2014/main" id="{C2BFE404-7427-4884-814A-BE07BB575C7B}"/>
              </a:ext>
            </a:extLst>
          </p:cNvPr>
          <p:cNvSpPr txBox="1"/>
          <p:nvPr/>
        </p:nvSpPr>
        <p:spPr>
          <a:xfrm rot="16200000" flipH="1" flipV="1">
            <a:off x="1197328" y="3625795"/>
            <a:ext cx="2243499" cy="276999"/>
          </a:xfrm>
          <a:prstGeom prst="rect">
            <a:avLst/>
          </a:prstGeom>
          <a:noFill/>
        </p:spPr>
        <p:txBody>
          <a:bodyPr wrap="none" rtlCol="0">
            <a:spAutoFit/>
          </a:bodyPr>
          <a:lstStyle/>
          <a:p>
            <a:r>
              <a:rPr lang="en-US" sz="1200">
                <a:solidFill>
                  <a:srgbClr val="00B050"/>
                </a:solidFill>
                <a:latin typeface="Arial" panose="020B0604020202020204" pitchFamily="34" charset="0"/>
                <a:cs typeface="Arial" panose="020B0604020202020204" pitchFamily="34" charset="0"/>
              </a:rPr>
              <a:t>Target (Cycle 1, Roll 4 = +13°)</a:t>
            </a:r>
          </a:p>
        </p:txBody>
      </p:sp>
      <p:pic>
        <p:nvPicPr>
          <p:cNvPr id="22" name="Picture 21">
            <a:extLst>
              <a:ext uri="{FF2B5EF4-FFF2-40B4-BE49-F238E27FC236}">
                <a16:creationId xmlns:a16="http://schemas.microsoft.com/office/drawing/2014/main" id="{68E4CCC1-023C-41DB-ACB5-BEAEFDC5BAB5}"/>
              </a:ext>
            </a:extLst>
          </p:cNvPr>
          <p:cNvPicPr>
            <a:picLocks noChangeAspect="1"/>
          </p:cNvPicPr>
          <p:nvPr/>
        </p:nvPicPr>
        <p:blipFill>
          <a:blip r:embed="rId3"/>
          <a:stretch>
            <a:fillRect/>
          </a:stretch>
        </p:blipFill>
        <p:spPr>
          <a:xfrm>
            <a:off x="472321" y="4723542"/>
            <a:ext cx="7677744" cy="546903"/>
          </a:xfrm>
          <a:prstGeom prst="rect">
            <a:avLst/>
          </a:prstGeom>
        </p:spPr>
      </p:pic>
      <p:sp>
        <p:nvSpPr>
          <p:cNvPr id="23" name="TextBox 22">
            <a:extLst>
              <a:ext uri="{FF2B5EF4-FFF2-40B4-BE49-F238E27FC236}">
                <a16:creationId xmlns:a16="http://schemas.microsoft.com/office/drawing/2014/main" id="{34FC449A-8C4C-40CD-A649-D6A5E2CD040C}"/>
              </a:ext>
            </a:extLst>
          </p:cNvPr>
          <p:cNvSpPr txBox="1"/>
          <p:nvPr/>
        </p:nvSpPr>
        <p:spPr>
          <a:xfrm>
            <a:off x="4158913" y="5260694"/>
            <a:ext cx="738536" cy="369332"/>
          </a:xfrm>
          <a:prstGeom prst="rect">
            <a:avLst/>
          </a:prstGeom>
          <a:noFill/>
        </p:spPr>
        <p:txBody>
          <a:bodyPr wrap="none" rtlCol="0">
            <a:spAutoFit/>
          </a:bodyPr>
          <a:lstStyle/>
          <a:p>
            <a:r>
              <a:rPr lang="en-US"/>
              <a:t>Hours</a:t>
            </a:r>
          </a:p>
        </p:txBody>
      </p:sp>
      <p:cxnSp>
        <p:nvCxnSpPr>
          <p:cNvPr id="20" name="Straight Connector 19">
            <a:extLst>
              <a:ext uri="{FF2B5EF4-FFF2-40B4-BE49-F238E27FC236}">
                <a16:creationId xmlns:a16="http://schemas.microsoft.com/office/drawing/2014/main" id="{F3E2E1EB-5C28-4FC7-9331-9555F7DB08FA}"/>
              </a:ext>
            </a:extLst>
          </p:cNvPr>
          <p:cNvCxnSpPr>
            <a:cxnSpLocks/>
          </p:cNvCxnSpPr>
          <p:nvPr/>
        </p:nvCxnSpPr>
        <p:spPr>
          <a:xfrm>
            <a:off x="960321" y="2525758"/>
            <a:ext cx="718974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983143B-6EC1-4937-881C-D8D78BF06032}"/>
              </a:ext>
            </a:extLst>
          </p:cNvPr>
          <p:cNvSpPr txBox="1"/>
          <p:nvPr/>
        </p:nvSpPr>
        <p:spPr>
          <a:xfrm>
            <a:off x="3078366" y="5793695"/>
            <a:ext cx="3082895" cy="784830"/>
          </a:xfrm>
          <a:prstGeom prst="rect">
            <a:avLst/>
          </a:prstGeom>
          <a:noFill/>
        </p:spPr>
        <p:txBody>
          <a:bodyPr wrap="none" rtlCol="0">
            <a:spAutoFit/>
          </a:bodyPr>
          <a:lstStyle/>
          <a:p>
            <a:r>
              <a:rPr lang="en-US" sz="900" i="1">
                <a:solidFill>
                  <a:srgbClr val="FF0000"/>
                </a:solidFill>
              </a:rPr>
              <a:t>EFC Probes: </a:t>
            </a:r>
            <a:r>
              <a:rPr lang="en-US" sz="900" i="1"/>
              <a:t>apply pre-defined DM patterns &amp; record resulting </a:t>
            </a:r>
          </a:p>
          <a:p>
            <a:r>
              <a:rPr lang="en-US" sz="900" i="1"/>
              <a:t>image changes; no images are provided for this span</a:t>
            </a:r>
          </a:p>
          <a:p>
            <a:r>
              <a:rPr lang="en-US" sz="900" i="1">
                <a:solidFill>
                  <a:srgbClr val="7F0000"/>
                </a:solidFill>
              </a:rPr>
              <a:t>GITL:</a:t>
            </a:r>
            <a:r>
              <a:rPr lang="en-US" sz="900" i="1"/>
              <a:t> Download probe images to ground, use them to derive </a:t>
            </a:r>
          </a:p>
          <a:p>
            <a:r>
              <a:rPr lang="en-US" sz="900" i="1"/>
              <a:t>wavefront error, compute new DM solutions, upload them</a:t>
            </a:r>
          </a:p>
          <a:p>
            <a:r>
              <a:rPr lang="en-US" sz="900" i="1"/>
              <a:t>to CGI </a:t>
            </a:r>
          </a:p>
        </p:txBody>
      </p:sp>
      <p:sp>
        <p:nvSpPr>
          <p:cNvPr id="19" name="TextBox 18">
            <a:extLst>
              <a:ext uri="{FF2B5EF4-FFF2-40B4-BE49-F238E27FC236}">
                <a16:creationId xmlns:a16="http://schemas.microsoft.com/office/drawing/2014/main" id="{728A79F4-8E51-4124-9FE0-788DB3E25E21}"/>
              </a:ext>
            </a:extLst>
          </p:cNvPr>
          <p:cNvSpPr txBox="1"/>
          <p:nvPr/>
        </p:nvSpPr>
        <p:spPr>
          <a:xfrm>
            <a:off x="924882" y="2021798"/>
            <a:ext cx="276038" cy="307777"/>
          </a:xfrm>
          <a:prstGeom prst="rect">
            <a:avLst/>
          </a:prstGeom>
          <a:noFill/>
        </p:spPr>
        <p:txBody>
          <a:bodyPr wrap="none" rtlCol="0">
            <a:spAutoFit/>
          </a:bodyPr>
          <a:lstStyle/>
          <a:p>
            <a:pPr algn="ctr"/>
            <a:r>
              <a:rPr lang="en-US" sz="1400">
                <a:solidFill>
                  <a:srgbClr val="FF0000"/>
                </a:solidFill>
              </a:rPr>
              <a:t>0</a:t>
            </a:r>
          </a:p>
        </p:txBody>
      </p:sp>
      <p:sp>
        <p:nvSpPr>
          <p:cNvPr id="24" name="TextBox 23">
            <a:extLst>
              <a:ext uri="{FF2B5EF4-FFF2-40B4-BE49-F238E27FC236}">
                <a16:creationId xmlns:a16="http://schemas.microsoft.com/office/drawing/2014/main" id="{7D4288FA-8858-4530-A64C-FB1833006218}"/>
              </a:ext>
            </a:extLst>
          </p:cNvPr>
          <p:cNvSpPr txBox="1"/>
          <p:nvPr/>
        </p:nvSpPr>
        <p:spPr>
          <a:xfrm>
            <a:off x="2472026" y="2017941"/>
            <a:ext cx="276038" cy="307777"/>
          </a:xfrm>
          <a:prstGeom prst="rect">
            <a:avLst/>
          </a:prstGeom>
          <a:noFill/>
        </p:spPr>
        <p:txBody>
          <a:bodyPr wrap="none" rtlCol="0">
            <a:spAutoFit/>
          </a:bodyPr>
          <a:lstStyle/>
          <a:p>
            <a:pPr algn="ctr"/>
            <a:r>
              <a:rPr lang="en-US" sz="1400">
                <a:solidFill>
                  <a:srgbClr val="FF0000"/>
                </a:solidFill>
              </a:rPr>
              <a:t>1</a:t>
            </a:r>
          </a:p>
        </p:txBody>
      </p:sp>
      <p:sp>
        <p:nvSpPr>
          <p:cNvPr id="25" name="TextBox 24">
            <a:extLst>
              <a:ext uri="{FF2B5EF4-FFF2-40B4-BE49-F238E27FC236}">
                <a16:creationId xmlns:a16="http://schemas.microsoft.com/office/drawing/2014/main" id="{6CF7D229-4239-4383-9A4B-ADAAD8519ADB}"/>
              </a:ext>
            </a:extLst>
          </p:cNvPr>
          <p:cNvSpPr txBox="1"/>
          <p:nvPr/>
        </p:nvSpPr>
        <p:spPr>
          <a:xfrm>
            <a:off x="4019170" y="2014084"/>
            <a:ext cx="276038" cy="307777"/>
          </a:xfrm>
          <a:prstGeom prst="rect">
            <a:avLst/>
          </a:prstGeom>
          <a:noFill/>
        </p:spPr>
        <p:txBody>
          <a:bodyPr wrap="none" rtlCol="0">
            <a:spAutoFit/>
          </a:bodyPr>
          <a:lstStyle/>
          <a:p>
            <a:pPr algn="ctr"/>
            <a:r>
              <a:rPr lang="en-US" sz="1400">
                <a:solidFill>
                  <a:srgbClr val="FF0000"/>
                </a:solidFill>
              </a:rPr>
              <a:t>2</a:t>
            </a:r>
          </a:p>
        </p:txBody>
      </p:sp>
      <p:sp>
        <p:nvSpPr>
          <p:cNvPr id="26" name="TextBox 25">
            <a:extLst>
              <a:ext uri="{FF2B5EF4-FFF2-40B4-BE49-F238E27FC236}">
                <a16:creationId xmlns:a16="http://schemas.microsoft.com/office/drawing/2014/main" id="{9EBC08D8-B3AC-41F4-B00F-18B13E872CCA}"/>
              </a:ext>
            </a:extLst>
          </p:cNvPr>
          <p:cNvSpPr txBox="1"/>
          <p:nvPr/>
        </p:nvSpPr>
        <p:spPr>
          <a:xfrm>
            <a:off x="4831320" y="2010227"/>
            <a:ext cx="276038" cy="307777"/>
          </a:xfrm>
          <a:prstGeom prst="rect">
            <a:avLst/>
          </a:prstGeom>
          <a:noFill/>
        </p:spPr>
        <p:txBody>
          <a:bodyPr wrap="none" rtlCol="0">
            <a:spAutoFit/>
          </a:bodyPr>
          <a:lstStyle/>
          <a:p>
            <a:pPr algn="ctr"/>
            <a:r>
              <a:rPr lang="en-US" sz="1400">
                <a:solidFill>
                  <a:srgbClr val="FF0000"/>
                </a:solidFill>
              </a:rPr>
              <a:t>3</a:t>
            </a:r>
          </a:p>
        </p:txBody>
      </p:sp>
      <p:sp>
        <p:nvSpPr>
          <p:cNvPr id="27" name="TextBox 26">
            <a:extLst>
              <a:ext uri="{FF2B5EF4-FFF2-40B4-BE49-F238E27FC236}">
                <a16:creationId xmlns:a16="http://schemas.microsoft.com/office/drawing/2014/main" id="{C9DC21C3-ED12-4394-AAFB-200ED5ECDFB5}"/>
              </a:ext>
            </a:extLst>
          </p:cNvPr>
          <p:cNvSpPr txBox="1"/>
          <p:nvPr/>
        </p:nvSpPr>
        <p:spPr>
          <a:xfrm>
            <a:off x="6384245" y="2006370"/>
            <a:ext cx="276038" cy="307777"/>
          </a:xfrm>
          <a:prstGeom prst="rect">
            <a:avLst/>
          </a:prstGeom>
          <a:noFill/>
        </p:spPr>
        <p:txBody>
          <a:bodyPr wrap="none" rtlCol="0">
            <a:spAutoFit/>
          </a:bodyPr>
          <a:lstStyle/>
          <a:p>
            <a:pPr algn="ctr"/>
            <a:r>
              <a:rPr lang="en-US" sz="1400">
                <a:solidFill>
                  <a:srgbClr val="FF0000"/>
                </a:solidFill>
              </a:rPr>
              <a:t>4</a:t>
            </a:r>
          </a:p>
        </p:txBody>
      </p:sp>
      <p:sp>
        <p:nvSpPr>
          <p:cNvPr id="28" name="TextBox 27">
            <a:extLst>
              <a:ext uri="{FF2B5EF4-FFF2-40B4-BE49-F238E27FC236}">
                <a16:creationId xmlns:a16="http://schemas.microsoft.com/office/drawing/2014/main" id="{6DBEA3E1-7D26-4A64-997D-77F552A0E8EB}"/>
              </a:ext>
            </a:extLst>
          </p:cNvPr>
          <p:cNvSpPr txBox="1"/>
          <p:nvPr/>
        </p:nvSpPr>
        <p:spPr>
          <a:xfrm>
            <a:off x="7931383" y="2002513"/>
            <a:ext cx="276038" cy="307777"/>
          </a:xfrm>
          <a:prstGeom prst="rect">
            <a:avLst/>
          </a:prstGeom>
          <a:noFill/>
        </p:spPr>
        <p:txBody>
          <a:bodyPr wrap="none" rtlCol="0">
            <a:spAutoFit/>
          </a:bodyPr>
          <a:lstStyle/>
          <a:p>
            <a:pPr algn="ctr"/>
            <a:r>
              <a:rPr lang="en-US" sz="1400">
                <a:solidFill>
                  <a:srgbClr val="FF0000"/>
                </a:solidFill>
              </a:rPr>
              <a:t>5</a:t>
            </a:r>
          </a:p>
        </p:txBody>
      </p:sp>
      <p:sp>
        <p:nvSpPr>
          <p:cNvPr id="29" name="TextBox 28">
            <a:extLst>
              <a:ext uri="{FF2B5EF4-FFF2-40B4-BE49-F238E27FC236}">
                <a16:creationId xmlns:a16="http://schemas.microsoft.com/office/drawing/2014/main" id="{12077730-F6C5-44FA-8C5C-D2DF1C5B6288}"/>
              </a:ext>
            </a:extLst>
          </p:cNvPr>
          <p:cNvSpPr txBox="1"/>
          <p:nvPr/>
        </p:nvSpPr>
        <p:spPr>
          <a:xfrm rot="5400000">
            <a:off x="1079529" y="2015645"/>
            <a:ext cx="535969" cy="307777"/>
          </a:xfrm>
          <a:prstGeom prst="rect">
            <a:avLst/>
          </a:prstGeom>
          <a:noFill/>
        </p:spPr>
        <p:txBody>
          <a:bodyPr wrap="square" rtlCol="0">
            <a:spAutoFit/>
          </a:bodyPr>
          <a:lstStyle/>
          <a:p>
            <a:pPr algn="ctr"/>
            <a:r>
              <a:rPr lang="en-US" sz="1400">
                <a:solidFill>
                  <a:srgbClr val="00B050"/>
                </a:solidFill>
              </a:rPr>
              <a:t>100</a:t>
            </a:r>
          </a:p>
        </p:txBody>
      </p:sp>
      <p:sp>
        <p:nvSpPr>
          <p:cNvPr id="54" name="TextBox 53">
            <a:extLst>
              <a:ext uri="{FF2B5EF4-FFF2-40B4-BE49-F238E27FC236}">
                <a16:creationId xmlns:a16="http://schemas.microsoft.com/office/drawing/2014/main" id="{E2B093FE-837E-433E-A50B-BE3BC0E44073}"/>
              </a:ext>
            </a:extLst>
          </p:cNvPr>
          <p:cNvSpPr txBox="1"/>
          <p:nvPr/>
        </p:nvSpPr>
        <p:spPr>
          <a:xfrm rot="5400000">
            <a:off x="1405550" y="2015645"/>
            <a:ext cx="535969" cy="307777"/>
          </a:xfrm>
          <a:prstGeom prst="rect">
            <a:avLst/>
          </a:prstGeom>
          <a:noFill/>
        </p:spPr>
        <p:txBody>
          <a:bodyPr wrap="square" rtlCol="0">
            <a:spAutoFit/>
          </a:bodyPr>
          <a:lstStyle/>
          <a:p>
            <a:pPr algn="ctr"/>
            <a:r>
              <a:rPr lang="en-US" sz="1400">
                <a:solidFill>
                  <a:srgbClr val="00B050"/>
                </a:solidFill>
              </a:rPr>
              <a:t>101</a:t>
            </a:r>
          </a:p>
        </p:txBody>
      </p:sp>
      <p:sp>
        <p:nvSpPr>
          <p:cNvPr id="55" name="TextBox 54">
            <a:extLst>
              <a:ext uri="{FF2B5EF4-FFF2-40B4-BE49-F238E27FC236}">
                <a16:creationId xmlns:a16="http://schemas.microsoft.com/office/drawing/2014/main" id="{FB56F315-4CE8-4047-B94C-9DD46712A882}"/>
              </a:ext>
            </a:extLst>
          </p:cNvPr>
          <p:cNvSpPr txBox="1"/>
          <p:nvPr/>
        </p:nvSpPr>
        <p:spPr>
          <a:xfrm rot="5400000">
            <a:off x="1731571" y="2015645"/>
            <a:ext cx="535969" cy="307777"/>
          </a:xfrm>
          <a:prstGeom prst="rect">
            <a:avLst/>
          </a:prstGeom>
          <a:noFill/>
        </p:spPr>
        <p:txBody>
          <a:bodyPr wrap="square" rtlCol="0">
            <a:spAutoFit/>
          </a:bodyPr>
          <a:lstStyle/>
          <a:p>
            <a:pPr algn="ctr"/>
            <a:r>
              <a:rPr lang="en-US" sz="1400">
                <a:solidFill>
                  <a:srgbClr val="00B050"/>
                </a:solidFill>
              </a:rPr>
              <a:t>102</a:t>
            </a:r>
          </a:p>
        </p:txBody>
      </p:sp>
      <p:sp>
        <p:nvSpPr>
          <p:cNvPr id="56" name="TextBox 55">
            <a:extLst>
              <a:ext uri="{FF2B5EF4-FFF2-40B4-BE49-F238E27FC236}">
                <a16:creationId xmlns:a16="http://schemas.microsoft.com/office/drawing/2014/main" id="{144D9BF1-3B85-4150-A440-537C46A44FED}"/>
              </a:ext>
            </a:extLst>
          </p:cNvPr>
          <p:cNvSpPr txBox="1"/>
          <p:nvPr/>
        </p:nvSpPr>
        <p:spPr>
          <a:xfrm rot="5400000">
            <a:off x="2051805" y="2015645"/>
            <a:ext cx="535969" cy="307777"/>
          </a:xfrm>
          <a:prstGeom prst="rect">
            <a:avLst/>
          </a:prstGeom>
          <a:noFill/>
        </p:spPr>
        <p:txBody>
          <a:bodyPr wrap="square" rtlCol="0">
            <a:spAutoFit/>
          </a:bodyPr>
          <a:lstStyle/>
          <a:p>
            <a:pPr algn="ctr"/>
            <a:r>
              <a:rPr lang="en-US" sz="1400">
                <a:solidFill>
                  <a:srgbClr val="00B050"/>
                </a:solidFill>
              </a:rPr>
              <a:t>103</a:t>
            </a:r>
          </a:p>
        </p:txBody>
      </p:sp>
      <p:sp>
        <p:nvSpPr>
          <p:cNvPr id="57" name="TextBox 56">
            <a:extLst>
              <a:ext uri="{FF2B5EF4-FFF2-40B4-BE49-F238E27FC236}">
                <a16:creationId xmlns:a16="http://schemas.microsoft.com/office/drawing/2014/main" id="{5DFC122F-F23A-4CA7-927A-4E39C0B52143}"/>
              </a:ext>
            </a:extLst>
          </p:cNvPr>
          <p:cNvSpPr txBox="1"/>
          <p:nvPr/>
        </p:nvSpPr>
        <p:spPr>
          <a:xfrm rot="5400000">
            <a:off x="2638249" y="2011787"/>
            <a:ext cx="535969" cy="307777"/>
          </a:xfrm>
          <a:prstGeom prst="rect">
            <a:avLst/>
          </a:prstGeom>
          <a:noFill/>
        </p:spPr>
        <p:txBody>
          <a:bodyPr wrap="square" rtlCol="0">
            <a:spAutoFit/>
          </a:bodyPr>
          <a:lstStyle/>
          <a:p>
            <a:pPr algn="ctr"/>
            <a:r>
              <a:rPr lang="en-US" sz="1400">
                <a:solidFill>
                  <a:srgbClr val="00B050"/>
                </a:solidFill>
              </a:rPr>
              <a:t>200</a:t>
            </a:r>
          </a:p>
        </p:txBody>
      </p:sp>
      <p:sp>
        <p:nvSpPr>
          <p:cNvPr id="58" name="TextBox 57">
            <a:extLst>
              <a:ext uri="{FF2B5EF4-FFF2-40B4-BE49-F238E27FC236}">
                <a16:creationId xmlns:a16="http://schemas.microsoft.com/office/drawing/2014/main" id="{CB500DAE-64AD-497F-AD36-9F6E048D7AA7}"/>
              </a:ext>
            </a:extLst>
          </p:cNvPr>
          <p:cNvSpPr txBox="1"/>
          <p:nvPr/>
        </p:nvSpPr>
        <p:spPr>
          <a:xfrm rot="5400000">
            <a:off x="2964270" y="2011787"/>
            <a:ext cx="535969" cy="307777"/>
          </a:xfrm>
          <a:prstGeom prst="rect">
            <a:avLst/>
          </a:prstGeom>
          <a:noFill/>
        </p:spPr>
        <p:txBody>
          <a:bodyPr wrap="square" rtlCol="0">
            <a:spAutoFit/>
          </a:bodyPr>
          <a:lstStyle/>
          <a:p>
            <a:pPr algn="ctr"/>
            <a:r>
              <a:rPr lang="en-US" sz="1400">
                <a:solidFill>
                  <a:srgbClr val="00B050"/>
                </a:solidFill>
              </a:rPr>
              <a:t>201</a:t>
            </a:r>
          </a:p>
        </p:txBody>
      </p:sp>
      <p:sp>
        <p:nvSpPr>
          <p:cNvPr id="59" name="TextBox 58">
            <a:extLst>
              <a:ext uri="{FF2B5EF4-FFF2-40B4-BE49-F238E27FC236}">
                <a16:creationId xmlns:a16="http://schemas.microsoft.com/office/drawing/2014/main" id="{5AAA05D4-3947-4258-BA44-55BE79EB1714}"/>
              </a:ext>
            </a:extLst>
          </p:cNvPr>
          <p:cNvSpPr txBox="1"/>
          <p:nvPr/>
        </p:nvSpPr>
        <p:spPr>
          <a:xfrm rot="5400000">
            <a:off x="3290291" y="2011787"/>
            <a:ext cx="535969" cy="307777"/>
          </a:xfrm>
          <a:prstGeom prst="rect">
            <a:avLst/>
          </a:prstGeom>
          <a:noFill/>
        </p:spPr>
        <p:txBody>
          <a:bodyPr wrap="square" rtlCol="0">
            <a:spAutoFit/>
          </a:bodyPr>
          <a:lstStyle/>
          <a:p>
            <a:pPr algn="ctr"/>
            <a:r>
              <a:rPr lang="en-US" sz="1400">
                <a:solidFill>
                  <a:srgbClr val="00B050"/>
                </a:solidFill>
              </a:rPr>
              <a:t>202</a:t>
            </a:r>
          </a:p>
        </p:txBody>
      </p:sp>
      <p:sp>
        <p:nvSpPr>
          <p:cNvPr id="60" name="TextBox 59">
            <a:extLst>
              <a:ext uri="{FF2B5EF4-FFF2-40B4-BE49-F238E27FC236}">
                <a16:creationId xmlns:a16="http://schemas.microsoft.com/office/drawing/2014/main" id="{2C44A137-080A-4D9B-90A9-B8268FEC0BEB}"/>
              </a:ext>
            </a:extLst>
          </p:cNvPr>
          <p:cNvSpPr txBox="1"/>
          <p:nvPr/>
        </p:nvSpPr>
        <p:spPr>
          <a:xfrm rot="5400000">
            <a:off x="3610525" y="2011787"/>
            <a:ext cx="535969" cy="307777"/>
          </a:xfrm>
          <a:prstGeom prst="rect">
            <a:avLst/>
          </a:prstGeom>
          <a:noFill/>
        </p:spPr>
        <p:txBody>
          <a:bodyPr wrap="square" rtlCol="0">
            <a:spAutoFit/>
          </a:bodyPr>
          <a:lstStyle/>
          <a:p>
            <a:pPr algn="ctr"/>
            <a:r>
              <a:rPr lang="en-US" sz="1400">
                <a:solidFill>
                  <a:srgbClr val="00B050"/>
                </a:solidFill>
              </a:rPr>
              <a:t>203</a:t>
            </a:r>
          </a:p>
        </p:txBody>
      </p:sp>
      <p:sp>
        <p:nvSpPr>
          <p:cNvPr id="61" name="TextBox 60">
            <a:extLst>
              <a:ext uri="{FF2B5EF4-FFF2-40B4-BE49-F238E27FC236}">
                <a16:creationId xmlns:a16="http://schemas.microsoft.com/office/drawing/2014/main" id="{00862E33-0458-4753-A62F-3F9A0A36BCD0}"/>
              </a:ext>
            </a:extLst>
          </p:cNvPr>
          <p:cNvSpPr txBox="1"/>
          <p:nvPr/>
        </p:nvSpPr>
        <p:spPr>
          <a:xfrm rot="5400000">
            <a:off x="4995621" y="2007929"/>
            <a:ext cx="535969" cy="307777"/>
          </a:xfrm>
          <a:prstGeom prst="rect">
            <a:avLst/>
          </a:prstGeom>
          <a:noFill/>
        </p:spPr>
        <p:txBody>
          <a:bodyPr wrap="square" rtlCol="0">
            <a:spAutoFit/>
          </a:bodyPr>
          <a:lstStyle/>
          <a:p>
            <a:pPr algn="ctr"/>
            <a:r>
              <a:rPr lang="en-US" sz="1400">
                <a:solidFill>
                  <a:srgbClr val="00B050"/>
                </a:solidFill>
              </a:rPr>
              <a:t>300</a:t>
            </a:r>
          </a:p>
        </p:txBody>
      </p:sp>
      <p:sp>
        <p:nvSpPr>
          <p:cNvPr id="62" name="TextBox 61">
            <a:extLst>
              <a:ext uri="{FF2B5EF4-FFF2-40B4-BE49-F238E27FC236}">
                <a16:creationId xmlns:a16="http://schemas.microsoft.com/office/drawing/2014/main" id="{419AF077-C50C-403B-81DF-FB8E7287A300}"/>
              </a:ext>
            </a:extLst>
          </p:cNvPr>
          <p:cNvSpPr txBox="1"/>
          <p:nvPr/>
        </p:nvSpPr>
        <p:spPr>
          <a:xfrm rot="5400000">
            <a:off x="5321642" y="2007929"/>
            <a:ext cx="535969" cy="307777"/>
          </a:xfrm>
          <a:prstGeom prst="rect">
            <a:avLst/>
          </a:prstGeom>
          <a:noFill/>
        </p:spPr>
        <p:txBody>
          <a:bodyPr wrap="square" rtlCol="0">
            <a:spAutoFit/>
          </a:bodyPr>
          <a:lstStyle/>
          <a:p>
            <a:pPr algn="ctr"/>
            <a:r>
              <a:rPr lang="en-US" sz="1400">
                <a:solidFill>
                  <a:srgbClr val="00B050"/>
                </a:solidFill>
              </a:rPr>
              <a:t>301</a:t>
            </a:r>
          </a:p>
        </p:txBody>
      </p:sp>
      <p:sp>
        <p:nvSpPr>
          <p:cNvPr id="63" name="TextBox 62">
            <a:extLst>
              <a:ext uri="{FF2B5EF4-FFF2-40B4-BE49-F238E27FC236}">
                <a16:creationId xmlns:a16="http://schemas.microsoft.com/office/drawing/2014/main" id="{DFEC9319-AE84-4A2E-B01A-BEB9E4D1EE33}"/>
              </a:ext>
            </a:extLst>
          </p:cNvPr>
          <p:cNvSpPr txBox="1"/>
          <p:nvPr/>
        </p:nvSpPr>
        <p:spPr>
          <a:xfrm rot="5400000">
            <a:off x="5647663" y="2007929"/>
            <a:ext cx="535969" cy="307777"/>
          </a:xfrm>
          <a:prstGeom prst="rect">
            <a:avLst/>
          </a:prstGeom>
          <a:noFill/>
        </p:spPr>
        <p:txBody>
          <a:bodyPr wrap="square" rtlCol="0">
            <a:spAutoFit/>
          </a:bodyPr>
          <a:lstStyle/>
          <a:p>
            <a:pPr algn="ctr"/>
            <a:r>
              <a:rPr lang="en-US" sz="1400">
                <a:solidFill>
                  <a:srgbClr val="00B050"/>
                </a:solidFill>
              </a:rPr>
              <a:t>302</a:t>
            </a:r>
          </a:p>
        </p:txBody>
      </p:sp>
      <p:sp>
        <p:nvSpPr>
          <p:cNvPr id="64" name="TextBox 63">
            <a:extLst>
              <a:ext uri="{FF2B5EF4-FFF2-40B4-BE49-F238E27FC236}">
                <a16:creationId xmlns:a16="http://schemas.microsoft.com/office/drawing/2014/main" id="{0E0F40F6-BCD1-4558-8B58-0C67BFB5E12F}"/>
              </a:ext>
            </a:extLst>
          </p:cNvPr>
          <p:cNvSpPr txBox="1"/>
          <p:nvPr/>
        </p:nvSpPr>
        <p:spPr>
          <a:xfrm rot="5400000">
            <a:off x="5967897" y="2007929"/>
            <a:ext cx="535969" cy="307777"/>
          </a:xfrm>
          <a:prstGeom prst="rect">
            <a:avLst/>
          </a:prstGeom>
          <a:noFill/>
        </p:spPr>
        <p:txBody>
          <a:bodyPr wrap="square" rtlCol="0">
            <a:spAutoFit/>
          </a:bodyPr>
          <a:lstStyle/>
          <a:p>
            <a:pPr algn="ctr"/>
            <a:r>
              <a:rPr lang="en-US" sz="1400">
                <a:solidFill>
                  <a:srgbClr val="00B050"/>
                </a:solidFill>
              </a:rPr>
              <a:t>303</a:t>
            </a:r>
          </a:p>
        </p:txBody>
      </p:sp>
      <p:sp>
        <p:nvSpPr>
          <p:cNvPr id="65" name="TextBox 64">
            <a:extLst>
              <a:ext uri="{FF2B5EF4-FFF2-40B4-BE49-F238E27FC236}">
                <a16:creationId xmlns:a16="http://schemas.microsoft.com/office/drawing/2014/main" id="{4FA89BB4-062D-4913-B8E9-455094E9E694}"/>
              </a:ext>
            </a:extLst>
          </p:cNvPr>
          <p:cNvSpPr txBox="1"/>
          <p:nvPr/>
        </p:nvSpPr>
        <p:spPr>
          <a:xfrm rot="5400000">
            <a:off x="6531194" y="2004071"/>
            <a:ext cx="535969" cy="307777"/>
          </a:xfrm>
          <a:prstGeom prst="rect">
            <a:avLst/>
          </a:prstGeom>
          <a:noFill/>
        </p:spPr>
        <p:txBody>
          <a:bodyPr wrap="square" rtlCol="0">
            <a:spAutoFit/>
          </a:bodyPr>
          <a:lstStyle/>
          <a:p>
            <a:pPr algn="ctr"/>
            <a:r>
              <a:rPr lang="en-US" sz="1400">
                <a:solidFill>
                  <a:srgbClr val="00B050"/>
                </a:solidFill>
              </a:rPr>
              <a:t>400</a:t>
            </a:r>
          </a:p>
        </p:txBody>
      </p:sp>
      <p:sp>
        <p:nvSpPr>
          <p:cNvPr id="66" name="TextBox 65">
            <a:extLst>
              <a:ext uri="{FF2B5EF4-FFF2-40B4-BE49-F238E27FC236}">
                <a16:creationId xmlns:a16="http://schemas.microsoft.com/office/drawing/2014/main" id="{3890B2BD-7EFC-4CB0-8B43-BB3628EDF144}"/>
              </a:ext>
            </a:extLst>
          </p:cNvPr>
          <p:cNvSpPr txBox="1"/>
          <p:nvPr/>
        </p:nvSpPr>
        <p:spPr>
          <a:xfrm rot="5400000">
            <a:off x="6857215" y="2004071"/>
            <a:ext cx="535969" cy="307777"/>
          </a:xfrm>
          <a:prstGeom prst="rect">
            <a:avLst/>
          </a:prstGeom>
          <a:noFill/>
        </p:spPr>
        <p:txBody>
          <a:bodyPr wrap="square" rtlCol="0">
            <a:spAutoFit/>
          </a:bodyPr>
          <a:lstStyle/>
          <a:p>
            <a:pPr algn="ctr"/>
            <a:r>
              <a:rPr lang="en-US" sz="1400">
                <a:solidFill>
                  <a:srgbClr val="00B050"/>
                </a:solidFill>
              </a:rPr>
              <a:t>401</a:t>
            </a:r>
          </a:p>
        </p:txBody>
      </p:sp>
      <p:sp>
        <p:nvSpPr>
          <p:cNvPr id="67" name="TextBox 66">
            <a:extLst>
              <a:ext uri="{FF2B5EF4-FFF2-40B4-BE49-F238E27FC236}">
                <a16:creationId xmlns:a16="http://schemas.microsoft.com/office/drawing/2014/main" id="{1D8072FF-6272-401A-A205-F6591CAC8AB9}"/>
              </a:ext>
            </a:extLst>
          </p:cNvPr>
          <p:cNvSpPr txBox="1"/>
          <p:nvPr/>
        </p:nvSpPr>
        <p:spPr>
          <a:xfrm rot="5400000">
            <a:off x="7183236" y="2004071"/>
            <a:ext cx="535969" cy="307777"/>
          </a:xfrm>
          <a:prstGeom prst="rect">
            <a:avLst/>
          </a:prstGeom>
          <a:noFill/>
        </p:spPr>
        <p:txBody>
          <a:bodyPr wrap="square" rtlCol="0">
            <a:spAutoFit/>
          </a:bodyPr>
          <a:lstStyle/>
          <a:p>
            <a:pPr algn="ctr"/>
            <a:r>
              <a:rPr lang="en-US" sz="1400">
                <a:solidFill>
                  <a:srgbClr val="00B050"/>
                </a:solidFill>
              </a:rPr>
              <a:t>402</a:t>
            </a:r>
          </a:p>
        </p:txBody>
      </p:sp>
      <p:sp>
        <p:nvSpPr>
          <p:cNvPr id="68" name="TextBox 67">
            <a:extLst>
              <a:ext uri="{FF2B5EF4-FFF2-40B4-BE49-F238E27FC236}">
                <a16:creationId xmlns:a16="http://schemas.microsoft.com/office/drawing/2014/main" id="{E13E4A9E-7D31-4194-B5EA-FB5A2AC2EEF9}"/>
              </a:ext>
            </a:extLst>
          </p:cNvPr>
          <p:cNvSpPr txBox="1"/>
          <p:nvPr/>
        </p:nvSpPr>
        <p:spPr>
          <a:xfrm rot="5400000">
            <a:off x="7503470" y="2004071"/>
            <a:ext cx="535969" cy="307777"/>
          </a:xfrm>
          <a:prstGeom prst="rect">
            <a:avLst/>
          </a:prstGeom>
          <a:noFill/>
        </p:spPr>
        <p:txBody>
          <a:bodyPr wrap="square" rtlCol="0">
            <a:spAutoFit/>
          </a:bodyPr>
          <a:lstStyle/>
          <a:p>
            <a:pPr algn="ctr"/>
            <a:r>
              <a:rPr lang="en-US" sz="1400">
                <a:solidFill>
                  <a:srgbClr val="00B050"/>
                </a:solidFill>
              </a:rPr>
              <a:t>403</a:t>
            </a:r>
          </a:p>
        </p:txBody>
      </p:sp>
      <p:sp>
        <p:nvSpPr>
          <p:cNvPr id="21" name="TextBox 20">
            <a:extLst>
              <a:ext uri="{FF2B5EF4-FFF2-40B4-BE49-F238E27FC236}">
                <a16:creationId xmlns:a16="http://schemas.microsoft.com/office/drawing/2014/main" id="{CFEB8D00-BCD4-4C79-9FBC-8BB7DC9748BA}"/>
              </a:ext>
            </a:extLst>
          </p:cNvPr>
          <p:cNvSpPr txBox="1"/>
          <p:nvPr/>
        </p:nvSpPr>
        <p:spPr>
          <a:xfrm>
            <a:off x="214132" y="2037145"/>
            <a:ext cx="780919" cy="276999"/>
          </a:xfrm>
          <a:prstGeom prst="rect">
            <a:avLst/>
          </a:prstGeom>
          <a:noFill/>
        </p:spPr>
        <p:txBody>
          <a:bodyPr wrap="none" rtlCol="0">
            <a:spAutoFit/>
          </a:bodyPr>
          <a:lstStyle/>
          <a:p>
            <a:r>
              <a:rPr lang="en-US" sz="1200"/>
              <a:t>Batch ID=</a:t>
            </a:r>
          </a:p>
        </p:txBody>
      </p:sp>
      <p:sp>
        <p:nvSpPr>
          <p:cNvPr id="69" name="TextBox 68">
            <a:extLst>
              <a:ext uri="{FF2B5EF4-FFF2-40B4-BE49-F238E27FC236}">
                <a16:creationId xmlns:a16="http://schemas.microsoft.com/office/drawing/2014/main" id="{E74B4A55-9133-4A16-BDDD-28B68514E62E}"/>
              </a:ext>
            </a:extLst>
          </p:cNvPr>
          <p:cNvSpPr txBox="1"/>
          <p:nvPr/>
        </p:nvSpPr>
        <p:spPr>
          <a:xfrm>
            <a:off x="1580890" y="792511"/>
            <a:ext cx="5826660" cy="646331"/>
          </a:xfrm>
          <a:prstGeom prst="rect">
            <a:avLst/>
          </a:prstGeom>
          <a:noFill/>
        </p:spPr>
        <p:txBody>
          <a:bodyPr wrap="none" rtlCol="0">
            <a:spAutoFit/>
          </a:bodyPr>
          <a:lstStyle/>
          <a:p>
            <a:r>
              <a:rPr lang="en-US" sz="1200">
                <a:solidFill>
                  <a:srgbClr val="FF0000"/>
                </a:solidFill>
              </a:rPr>
              <a:t>Reference star </a:t>
            </a:r>
            <a:r>
              <a:rPr lang="en-US" sz="1200"/>
              <a:t>images have batch ID’s starting with 0 and incrementing by 1 with each visit</a:t>
            </a:r>
          </a:p>
          <a:p>
            <a:r>
              <a:rPr lang="en-US" sz="1200">
                <a:solidFill>
                  <a:srgbClr val="00B050"/>
                </a:solidFill>
              </a:rPr>
              <a:t>Target star </a:t>
            </a:r>
            <a:r>
              <a:rPr lang="en-US" sz="1200"/>
              <a:t>images</a:t>
            </a:r>
            <a:r>
              <a:rPr lang="en-US" sz="1200">
                <a:solidFill>
                  <a:srgbClr val="00B050"/>
                </a:solidFill>
              </a:rPr>
              <a:t> </a:t>
            </a:r>
            <a:r>
              <a:rPr lang="en-US" sz="1200"/>
              <a:t>have batch ID’s starting with 100 and incrementing by 1 every roll; </a:t>
            </a:r>
          </a:p>
          <a:p>
            <a:r>
              <a:rPr lang="en-US" sz="1200"/>
              <a:t>                   each cycle of target imaging starts at the next increment of 100</a:t>
            </a:r>
          </a:p>
        </p:txBody>
      </p:sp>
      <p:sp>
        <p:nvSpPr>
          <p:cNvPr id="70" name="Left Brace 69">
            <a:extLst>
              <a:ext uri="{FF2B5EF4-FFF2-40B4-BE49-F238E27FC236}">
                <a16:creationId xmlns:a16="http://schemas.microsoft.com/office/drawing/2014/main" id="{B99DDBE2-13DE-4D1C-80CD-CAA48B9503D4}"/>
              </a:ext>
            </a:extLst>
          </p:cNvPr>
          <p:cNvSpPr/>
          <p:nvPr/>
        </p:nvSpPr>
        <p:spPr>
          <a:xfrm rot="5400000">
            <a:off x="1733101" y="1265418"/>
            <a:ext cx="188680" cy="1301038"/>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TextBox 70">
            <a:extLst>
              <a:ext uri="{FF2B5EF4-FFF2-40B4-BE49-F238E27FC236}">
                <a16:creationId xmlns:a16="http://schemas.microsoft.com/office/drawing/2014/main" id="{4803C149-432C-4922-9D49-8F21D8FBC181}"/>
              </a:ext>
            </a:extLst>
          </p:cNvPr>
          <p:cNvSpPr txBox="1"/>
          <p:nvPr/>
        </p:nvSpPr>
        <p:spPr>
          <a:xfrm>
            <a:off x="1439870" y="1475773"/>
            <a:ext cx="770339" cy="338554"/>
          </a:xfrm>
          <a:prstGeom prst="rect">
            <a:avLst/>
          </a:prstGeom>
          <a:noFill/>
        </p:spPr>
        <p:txBody>
          <a:bodyPr wrap="none" rtlCol="0">
            <a:spAutoFit/>
          </a:bodyPr>
          <a:lstStyle/>
          <a:p>
            <a:pPr algn="ctr"/>
            <a:r>
              <a:rPr lang="en-US" sz="1600">
                <a:solidFill>
                  <a:srgbClr val="4472C4"/>
                </a:solidFill>
              </a:rPr>
              <a:t>Cycle 1</a:t>
            </a:r>
          </a:p>
        </p:txBody>
      </p:sp>
      <p:sp>
        <p:nvSpPr>
          <p:cNvPr id="72" name="TextBox 71">
            <a:extLst>
              <a:ext uri="{FF2B5EF4-FFF2-40B4-BE49-F238E27FC236}">
                <a16:creationId xmlns:a16="http://schemas.microsoft.com/office/drawing/2014/main" id="{2976260C-C5DD-412D-BBDD-AE3B8EAD0EAF}"/>
              </a:ext>
            </a:extLst>
          </p:cNvPr>
          <p:cNvSpPr txBox="1"/>
          <p:nvPr/>
        </p:nvSpPr>
        <p:spPr>
          <a:xfrm rot="16200000" flipH="1" flipV="1">
            <a:off x="4160705" y="3607397"/>
            <a:ext cx="2205027" cy="276999"/>
          </a:xfrm>
          <a:prstGeom prst="rect">
            <a:avLst/>
          </a:prstGeom>
          <a:noFill/>
        </p:spPr>
        <p:txBody>
          <a:bodyPr wrap="none" rtlCol="0">
            <a:spAutoFit/>
          </a:bodyPr>
          <a:lstStyle/>
          <a:p>
            <a:r>
              <a:rPr lang="en-US" sz="1200">
                <a:solidFill>
                  <a:srgbClr val="00B050"/>
                </a:solidFill>
                <a:latin typeface="Arial" panose="020B0604020202020204" pitchFamily="34" charset="0"/>
                <a:cs typeface="Arial" panose="020B0604020202020204" pitchFamily="34" charset="0"/>
              </a:rPr>
              <a:t>Target (Cycle 3, Roll 1 = -13°)</a:t>
            </a:r>
          </a:p>
        </p:txBody>
      </p:sp>
      <p:sp>
        <p:nvSpPr>
          <p:cNvPr id="73" name="TextBox 72">
            <a:extLst>
              <a:ext uri="{FF2B5EF4-FFF2-40B4-BE49-F238E27FC236}">
                <a16:creationId xmlns:a16="http://schemas.microsoft.com/office/drawing/2014/main" id="{3DDE4514-5320-40DB-8F31-486F49FB58D4}"/>
              </a:ext>
            </a:extLst>
          </p:cNvPr>
          <p:cNvSpPr txBox="1"/>
          <p:nvPr/>
        </p:nvSpPr>
        <p:spPr>
          <a:xfrm rot="16200000" flipH="1" flipV="1">
            <a:off x="4466399" y="3626633"/>
            <a:ext cx="2243499" cy="276999"/>
          </a:xfrm>
          <a:prstGeom prst="rect">
            <a:avLst/>
          </a:prstGeom>
          <a:noFill/>
        </p:spPr>
        <p:txBody>
          <a:bodyPr wrap="none" rtlCol="0">
            <a:spAutoFit/>
          </a:bodyPr>
          <a:lstStyle/>
          <a:p>
            <a:r>
              <a:rPr lang="en-US" sz="1200">
                <a:solidFill>
                  <a:srgbClr val="00B050"/>
                </a:solidFill>
                <a:latin typeface="Arial" panose="020B0604020202020204" pitchFamily="34" charset="0"/>
                <a:cs typeface="Arial" panose="020B0604020202020204" pitchFamily="34" charset="0"/>
              </a:rPr>
              <a:t>Target (Cycle 3, Roll 2 = +13°)</a:t>
            </a:r>
          </a:p>
        </p:txBody>
      </p:sp>
      <p:sp>
        <p:nvSpPr>
          <p:cNvPr id="74" name="TextBox 73">
            <a:extLst>
              <a:ext uri="{FF2B5EF4-FFF2-40B4-BE49-F238E27FC236}">
                <a16:creationId xmlns:a16="http://schemas.microsoft.com/office/drawing/2014/main" id="{5AC305CE-5BDE-4EA5-ADEB-5C0551F8666C}"/>
              </a:ext>
            </a:extLst>
          </p:cNvPr>
          <p:cNvSpPr txBox="1"/>
          <p:nvPr/>
        </p:nvSpPr>
        <p:spPr>
          <a:xfrm rot="16200000" flipH="1" flipV="1">
            <a:off x="4816601" y="3607397"/>
            <a:ext cx="2205027" cy="276999"/>
          </a:xfrm>
          <a:prstGeom prst="rect">
            <a:avLst/>
          </a:prstGeom>
          <a:noFill/>
        </p:spPr>
        <p:txBody>
          <a:bodyPr wrap="none" rtlCol="0">
            <a:spAutoFit/>
          </a:bodyPr>
          <a:lstStyle/>
          <a:p>
            <a:r>
              <a:rPr lang="en-US" sz="1200">
                <a:solidFill>
                  <a:srgbClr val="00B050"/>
                </a:solidFill>
                <a:latin typeface="Arial" panose="020B0604020202020204" pitchFamily="34" charset="0"/>
                <a:cs typeface="Arial" panose="020B0604020202020204" pitchFamily="34" charset="0"/>
              </a:rPr>
              <a:t>Target (Cycle 3, Roll 3 = -13°)</a:t>
            </a:r>
          </a:p>
        </p:txBody>
      </p:sp>
      <p:sp>
        <p:nvSpPr>
          <p:cNvPr id="75" name="TextBox 74">
            <a:extLst>
              <a:ext uri="{FF2B5EF4-FFF2-40B4-BE49-F238E27FC236}">
                <a16:creationId xmlns:a16="http://schemas.microsoft.com/office/drawing/2014/main" id="{AD856EFD-89C1-4ADE-9D77-697E89F11239}"/>
              </a:ext>
            </a:extLst>
          </p:cNvPr>
          <p:cNvSpPr txBox="1"/>
          <p:nvPr/>
        </p:nvSpPr>
        <p:spPr>
          <a:xfrm rot="16200000" flipH="1" flipV="1">
            <a:off x="5122295" y="3626633"/>
            <a:ext cx="2243499" cy="276999"/>
          </a:xfrm>
          <a:prstGeom prst="rect">
            <a:avLst/>
          </a:prstGeom>
          <a:noFill/>
        </p:spPr>
        <p:txBody>
          <a:bodyPr wrap="none" rtlCol="0">
            <a:spAutoFit/>
          </a:bodyPr>
          <a:lstStyle/>
          <a:p>
            <a:r>
              <a:rPr lang="en-US" sz="1200">
                <a:solidFill>
                  <a:srgbClr val="00B050"/>
                </a:solidFill>
                <a:latin typeface="Arial" panose="020B0604020202020204" pitchFamily="34" charset="0"/>
                <a:cs typeface="Arial" panose="020B0604020202020204" pitchFamily="34" charset="0"/>
              </a:rPr>
              <a:t>Target (Cycle 3, Roll 4 = +13°)</a:t>
            </a:r>
          </a:p>
        </p:txBody>
      </p:sp>
      <p:sp>
        <p:nvSpPr>
          <p:cNvPr id="76" name="TextBox 75">
            <a:extLst>
              <a:ext uri="{FF2B5EF4-FFF2-40B4-BE49-F238E27FC236}">
                <a16:creationId xmlns:a16="http://schemas.microsoft.com/office/drawing/2014/main" id="{25B14426-8354-469D-B9FB-2182518CAC54}"/>
              </a:ext>
            </a:extLst>
          </p:cNvPr>
          <p:cNvSpPr txBox="1"/>
          <p:nvPr/>
        </p:nvSpPr>
        <p:spPr>
          <a:xfrm rot="16200000" flipH="1" flipV="1">
            <a:off x="1763646" y="3625850"/>
            <a:ext cx="2243499" cy="276999"/>
          </a:xfrm>
          <a:prstGeom prst="rect">
            <a:avLst/>
          </a:prstGeom>
          <a:noFill/>
        </p:spPr>
        <p:txBody>
          <a:bodyPr wrap="none" rtlCol="0">
            <a:spAutoFit/>
          </a:bodyPr>
          <a:lstStyle/>
          <a:p>
            <a:r>
              <a:rPr lang="en-US" sz="1200">
                <a:solidFill>
                  <a:srgbClr val="00B050"/>
                </a:solidFill>
                <a:latin typeface="Arial" panose="020B0604020202020204" pitchFamily="34" charset="0"/>
                <a:cs typeface="Arial" panose="020B0604020202020204" pitchFamily="34" charset="0"/>
              </a:rPr>
              <a:t>Target (Cycle 2, Roll 1 = +13°)</a:t>
            </a:r>
          </a:p>
        </p:txBody>
      </p:sp>
      <p:sp>
        <p:nvSpPr>
          <p:cNvPr id="77" name="TextBox 76">
            <a:extLst>
              <a:ext uri="{FF2B5EF4-FFF2-40B4-BE49-F238E27FC236}">
                <a16:creationId xmlns:a16="http://schemas.microsoft.com/office/drawing/2014/main" id="{08962A83-23DF-4819-A12C-C6B1F1707413}"/>
              </a:ext>
            </a:extLst>
          </p:cNvPr>
          <p:cNvSpPr txBox="1"/>
          <p:nvPr/>
        </p:nvSpPr>
        <p:spPr>
          <a:xfrm rot="16200000" flipH="1" flipV="1">
            <a:off x="2107813" y="3606614"/>
            <a:ext cx="2205027" cy="276999"/>
          </a:xfrm>
          <a:prstGeom prst="rect">
            <a:avLst/>
          </a:prstGeom>
          <a:noFill/>
        </p:spPr>
        <p:txBody>
          <a:bodyPr wrap="none" rtlCol="0">
            <a:spAutoFit/>
          </a:bodyPr>
          <a:lstStyle/>
          <a:p>
            <a:r>
              <a:rPr lang="en-US" sz="1200">
                <a:solidFill>
                  <a:srgbClr val="00B050"/>
                </a:solidFill>
                <a:latin typeface="Arial" panose="020B0604020202020204" pitchFamily="34" charset="0"/>
                <a:cs typeface="Arial" panose="020B0604020202020204" pitchFamily="34" charset="0"/>
              </a:rPr>
              <a:t>Target (Cycle 2, Roll 2 = -13°)</a:t>
            </a:r>
          </a:p>
        </p:txBody>
      </p:sp>
      <p:sp>
        <p:nvSpPr>
          <p:cNvPr id="78" name="TextBox 77">
            <a:extLst>
              <a:ext uri="{FF2B5EF4-FFF2-40B4-BE49-F238E27FC236}">
                <a16:creationId xmlns:a16="http://schemas.microsoft.com/office/drawing/2014/main" id="{77C1685A-C319-456E-885C-048A14649153}"/>
              </a:ext>
            </a:extLst>
          </p:cNvPr>
          <p:cNvSpPr txBox="1"/>
          <p:nvPr/>
        </p:nvSpPr>
        <p:spPr>
          <a:xfrm rot="16200000" flipH="1" flipV="1">
            <a:off x="2419542" y="3625850"/>
            <a:ext cx="2243499" cy="276999"/>
          </a:xfrm>
          <a:prstGeom prst="rect">
            <a:avLst/>
          </a:prstGeom>
          <a:noFill/>
        </p:spPr>
        <p:txBody>
          <a:bodyPr wrap="none" rtlCol="0">
            <a:spAutoFit/>
          </a:bodyPr>
          <a:lstStyle/>
          <a:p>
            <a:r>
              <a:rPr lang="en-US" sz="1200">
                <a:solidFill>
                  <a:srgbClr val="00B050"/>
                </a:solidFill>
                <a:latin typeface="Arial" panose="020B0604020202020204" pitchFamily="34" charset="0"/>
                <a:cs typeface="Arial" panose="020B0604020202020204" pitchFamily="34" charset="0"/>
              </a:rPr>
              <a:t>Target (Cycle 2, Roll 3 = +13°)</a:t>
            </a:r>
          </a:p>
        </p:txBody>
      </p:sp>
      <p:sp>
        <p:nvSpPr>
          <p:cNvPr id="79" name="TextBox 78">
            <a:extLst>
              <a:ext uri="{FF2B5EF4-FFF2-40B4-BE49-F238E27FC236}">
                <a16:creationId xmlns:a16="http://schemas.microsoft.com/office/drawing/2014/main" id="{0FFC4CF7-3B95-49B8-BF4F-1B4F0503B47D}"/>
              </a:ext>
            </a:extLst>
          </p:cNvPr>
          <p:cNvSpPr txBox="1"/>
          <p:nvPr/>
        </p:nvSpPr>
        <p:spPr>
          <a:xfrm rot="16200000" flipH="1" flipV="1">
            <a:off x="2763708" y="3606614"/>
            <a:ext cx="2205027" cy="276999"/>
          </a:xfrm>
          <a:prstGeom prst="rect">
            <a:avLst/>
          </a:prstGeom>
          <a:noFill/>
        </p:spPr>
        <p:txBody>
          <a:bodyPr wrap="none" rtlCol="0">
            <a:spAutoFit/>
          </a:bodyPr>
          <a:lstStyle/>
          <a:p>
            <a:r>
              <a:rPr lang="en-US" sz="1200">
                <a:solidFill>
                  <a:srgbClr val="00B050"/>
                </a:solidFill>
                <a:latin typeface="Arial" panose="020B0604020202020204" pitchFamily="34" charset="0"/>
                <a:cs typeface="Arial" panose="020B0604020202020204" pitchFamily="34" charset="0"/>
              </a:rPr>
              <a:t>Target (Cycle 2, Roll 4 = -13°)</a:t>
            </a:r>
          </a:p>
        </p:txBody>
      </p:sp>
      <p:sp>
        <p:nvSpPr>
          <p:cNvPr id="80" name="TextBox 79">
            <a:extLst>
              <a:ext uri="{FF2B5EF4-FFF2-40B4-BE49-F238E27FC236}">
                <a16:creationId xmlns:a16="http://schemas.microsoft.com/office/drawing/2014/main" id="{9870C79F-1FCA-487B-BFFE-9265A49AF987}"/>
              </a:ext>
            </a:extLst>
          </p:cNvPr>
          <p:cNvSpPr txBox="1"/>
          <p:nvPr/>
        </p:nvSpPr>
        <p:spPr>
          <a:xfrm rot="16200000" flipH="1" flipV="1">
            <a:off x="5683586" y="3621993"/>
            <a:ext cx="2243499" cy="276999"/>
          </a:xfrm>
          <a:prstGeom prst="rect">
            <a:avLst/>
          </a:prstGeom>
          <a:noFill/>
        </p:spPr>
        <p:txBody>
          <a:bodyPr wrap="none" rtlCol="0">
            <a:spAutoFit/>
          </a:bodyPr>
          <a:lstStyle/>
          <a:p>
            <a:r>
              <a:rPr lang="en-US" sz="1200">
                <a:solidFill>
                  <a:srgbClr val="00B050"/>
                </a:solidFill>
                <a:latin typeface="Arial" panose="020B0604020202020204" pitchFamily="34" charset="0"/>
                <a:cs typeface="Arial" panose="020B0604020202020204" pitchFamily="34" charset="0"/>
              </a:rPr>
              <a:t>Target (Cycle 4, Roll 1 = +13°)</a:t>
            </a:r>
          </a:p>
        </p:txBody>
      </p:sp>
      <p:sp>
        <p:nvSpPr>
          <p:cNvPr id="81" name="TextBox 80">
            <a:extLst>
              <a:ext uri="{FF2B5EF4-FFF2-40B4-BE49-F238E27FC236}">
                <a16:creationId xmlns:a16="http://schemas.microsoft.com/office/drawing/2014/main" id="{50064B2B-6AB3-4C96-9692-43D4ED564CC0}"/>
              </a:ext>
            </a:extLst>
          </p:cNvPr>
          <p:cNvSpPr txBox="1"/>
          <p:nvPr/>
        </p:nvSpPr>
        <p:spPr>
          <a:xfrm rot="16200000" flipH="1" flipV="1">
            <a:off x="6027753" y="3602757"/>
            <a:ext cx="2205027" cy="276999"/>
          </a:xfrm>
          <a:prstGeom prst="rect">
            <a:avLst/>
          </a:prstGeom>
          <a:noFill/>
        </p:spPr>
        <p:txBody>
          <a:bodyPr wrap="none" rtlCol="0">
            <a:spAutoFit/>
          </a:bodyPr>
          <a:lstStyle/>
          <a:p>
            <a:r>
              <a:rPr lang="en-US" sz="1200">
                <a:solidFill>
                  <a:srgbClr val="00B050"/>
                </a:solidFill>
                <a:latin typeface="Arial" panose="020B0604020202020204" pitchFamily="34" charset="0"/>
                <a:cs typeface="Arial" panose="020B0604020202020204" pitchFamily="34" charset="0"/>
              </a:rPr>
              <a:t>Target (Cycle 4, Roll 2 = -13°)</a:t>
            </a:r>
          </a:p>
        </p:txBody>
      </p:sp>
      <p:sp>
        <p:nvSpPr>
          <p:cNvPr id="82" name="TextBox 81">
            <a:extLst>
              <a:ext uri="{FF2B5EF4-FFF2-40B4-BE49-F238E27FC236}">
                <a16:creationId xmlns:a16="http://schemas.microsoft.com/office/drawing/2014/main" id="{127A88AC-AF13-4480-B458-1E2579425FDA}"/>
              </a:ext>
            </a:extLst>
          </p:cNvPr>
          <p:cNvSpPr txBox="1"/>
          <p:nvPr/>
        </p:nvSpPr>
        <p:spPr>
          <a:xfrm rot="16200000" flipH="1" flipV="1">
            <a:off x="6339482" y="3621993"/>
            <a:ext cx="2243499" cy="276999"/>
          </a:xfrm>
          <a:prstGeom prst="rect">
            <a:avLst/>
          </a:prstGeom>
          <a:noFill/>
        </p:spPr>
        <p:txBody>
          <a:bodyPr wrap="none" rtlCol="0">
            <a:spAutoFit/>
          </a:bodyPr>
          <a:lstStyle/>
          <a:p>
            <a:r>
              <a:rPr lang="en-US" sz="1200">
                <a:solidFill>
                  <a:srgbClr val="00B050"/>
                </a:solidFill>
                <a:latin typeface="Arial" panose="020B0604020202020204" pitchFamily="34" charset="0"/>
                <a:cs typeface="Arial" panose="020B0604020202020204" pitchFamily="34" charset="0"/>
              </a:rPr>
              <a:t>Target (Cycle 4, Roll 3 = +13°)</a:t>
            </a:r>
          </a:p>
        </p:txBody>
      </p:sp>
      <p:sp>
        <p:nvSpPr>
          <p:cNvPr id="83" name="TextBox 82">
            <a:extLst>
              <a:ext uri="{FF2B5EF4-FFF2-40B4-BE49-F238E27FC236}">
                <a16:creationId xmlns:a16="http://schemas.microsoft.com/office/drawing/2014/main" id="{AEF6A003-FFAF-459D-B905-FDE2DD03AAA6}"/>
              </a:ext>
            </a:extLst>
          </p:cNvPr>
          <p:cNvSpPr txBox="1"/>
          <p:nvPr/>
        </p:nvSpPr>
        <p:spPr>
          <a:xfrm rot="16200000" flipH="1" flipV="1">
            <a:off x="6683648" y="3602757"/>
            <a:ext cx="2205027" cy="276999"/>
          </a:xfrm>
          <a:prstGeom prst="rect">
            <a:avLst/>
          </a:prstGeom>
          <a:noFill/>
        </p:spPr>
        <p:txBody>
          <a:bodyPr wrap="none" rtlCol="0">
            <a:spAutoFit/>
          </a:bodyPr>
          <a:lstStyle/>
          <a:p>
            <a:r>
              <a:rPr lang="en-US" sz="1200">
                <a:solidFill>
                  <a:srgbClr val="00B050"/>
                </a:solidFill>
                <a:latin typeface="Arial" panose="020B0604020202020204" pitchFamily="34" charset="0"/>
                <a:cs typeface="Arial" panose="020B0604020202020204" pitchFamily="34" charset="0"/>
              </a:rPr>
              <a:t>Target (Cycle 4, Roll 4 = -13°)</a:t>
            </a:r>
          </a:p>
        </p:txBody>
      </p:sp>
      <p:sp>
        <p:nvSpPr>
          <p:cNvPr id="84" name="Left Brace 83">
            <a:extLst>
              <a:ext uri="{FF2B5EF4-FFF2-40B4-BE49-F238E27FC236}">
                <a16:creationId xmlns:a16="http://schemas.microsoft.com/office/drawing/2014/main" id="{CDEAFB5C-7870-456B-AF33-0366957BA989}"/>
              </a:ext>
            </a:extLst>
          </p:cNvPr>
          <p:cNvSpPr/>
          <p:nvPr/>
        </p:nvSpPr>
        <p:spPr>
          <a:xfrm rot="5400000">
            <a:off x="3286032" y="1261562"/>
            <a:ext cx="188680" cy="1301038"/>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TextBox 84">
            <a:extLst>
              <a:ext uri="{FF2B5EF4-FFF2-40B4-BE49-F238E27FC236}">
                <a16:creationId xmlns:a16="http://schemas.microsoft.com/office/drawing/2014/main" id="{FF585003-C873-45FE-83A2-88AA8AC90DFE}"/>
              </a:ext>
            </a:extLst>
          </p:cNvPr>
          <p:cNvSpPr txBox="1"/>
          <p:nvPr/>
        </p:nvSpPr>
        <p:spPr>
          <a:xfrm>
            <a:off x="2992800" y="1471917"/>
            <a:ext cx="770340" cy="338554"/>
          </a:xfrm>
          <a:prstGeom prst="rect">
            <a:avLst/>
          </a:prstGeom>
          <a:noFill/>
        </p:spPr>
        <p:txBody>
          <a:bodyPr wrap="none" rtlCol="0">
            <a:spAutoFit/>
          </a:bodyPr>
          <a:lstStyle/>
          <a:p>
            <a:pPr algn="ctr"/>
            <a:r>
              <a:rPr lang="en-US" sz="1600">
                <a:solidFill>
                  <a:srgbClr val="4472C4"/>
                </a:solidFill>
              </a:rPr>
              <a:t>Cycle 2</a:t>
            </a:r>
          </a:p>
        </p:txBody>
      </p:sp>
      <p:sp>
        <p:nvSpPr>
          <p:cNvPr id="86" name="Left Brace 85">
            <a:extLst>
              <a:ext uri="{FF2B5EF4-FFF2-40B4-BE49-F238E27FC236}">
                <a16:creationId xmlns:a16="http://schemas.microsoft.com/office/drawing/2014/main" id="{CC932E8B-8842-4AC0-A532-D9F47DCE5F3F}"/>
              </a:ext>
            </a:extLst>
          </p:cNvPr>
          <p:cNvSpPr/>
          <p:nvPr/>
        </p:nvSpPr>
        <p:spPr>
          <a:xfrm rot="5400000">
            <a:off x="5654974" y="1257706"/>
            <a:ext cx="188680" cy="1301038"/>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TextBox 86">
            <a:extLst>
              <a:ext uri="{FF2B5EF4-FFF2-40B4-BE49-F238E27FC236}">
                <a16:creationId xmlns:a16="http://schemas.microsoft.com/office/drawing/2014/main" id="{697FC2C7-3C01-4D57-A879-4B3947BCC5D8}"/>
              </a:ext>
            </a:extLst>
          </p:cNvPr>
          <p:cNvSpPr txBox="1"/>
          <p:nvPr/>
        </p:nvSpPr>
        <p:spPr>
          <a:xfrm>
            <a:off x="5361742" y="1468061"/>
            <a:ext cx="770340" cy="338554"/>
          </a:xfrm>
          <a:prstGeom prst="rect">
            <a:avLst/>
          </a:prstGeom>
          <a:noFill/>
        </p:spPr>
        <p:txBody>
          <a:bodyPr wrap="none" rtlCol="0">
            <a:spAutoFit/>
          </a:bodyPr>
          <a:lstStyle/>
          <a:p>
            <a:pPr algn="ctr"/>
            <a:r>
              <a:rPr lang="en-US" sz="1600">
                <a:solidFill>
                  <a:srgbClr val="4472C4"/>
                </a:solidFill>
              </a:rPr>
              <a:t>Cycle 3</a:t>
            </a:r>
          </a:p>
        </p:txBody>
      </p:sp>
      <p:sp>
        <p:nvSpPr>
          <p:cNvPr id="88" name="Left Brace 87">
            <a:extLst>
              <a:ext uri="{FF2B5EF4-FFF2-40B4-BE49-F238E27FC236}">
                <a16:creationId xmlns:a16="http://schemas.microsoft.com/office/drawing/2014/main" id="{4CF8E5D2-0B99-477F-A689-088B69223F8B}"/>
              </a:ext>
            </a:extLst>
          </p:cNvPr>
          <p:cNvSpPr/>
          <p:nvPr/>
        </p:nvSpPr>
        <p:spPr>
          <a:xfrm rot="5400000">
            <a:off x="7196327" y="1253850"/>
            <a:ext cx="188680" cy="1301038"/>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TextBox 88">
            <a:extLst>
              <a:ext uri="{FF2B5EF4-FFF2-40B4-BE49-F238E27FC236}">
                <a16:creationId xmlns:a16="http://schemas.microsoft.com/office/drawing/2014/main" id="{4928F26F-D3AF-454D-B977-A77181CA9208}"/>
              </a:ext>
            </a:extLst>
          </p:cNvPr>
          <p:cNvSpPr txBox="1"/>
          <p:nvPr/>
        </p:nvSpPr>
        <p:spPr>
          <a:xfrm>
            <a:off x="6903095" y="1464205"/>
            <a:ext cx="770340" cy="338554"/>
          </a:xfrm>
          <a:prstGeom prst="rect">
            <a:avLst/>
          </a:prstGeom>
          <a:noFill/>
        </p:spPr>
        <p:txBody>
          <a:bodyPr wrap="none" rtlCol="0">
            <a:spAutoFit/>
          </a:bodyPr>
          <a:lstStyle/>
          <a:p>
            <a:pPr algn="ctr"/>
            <a:r>
              <a:rPr lang="en-US" sz="1600">
                <a:solidFill>
                  <a:srgbClr val="4472C4"/>
                </a:solidFill>
              </a:rPr>
              <a:t>Cycle 4</a:t>
            </a:r>
          </a:p>
        </p:txBody>
      </p:sp>
      <p:sp>
        <p:nvSpPr>
          <p:cNvPr id="90" name="TextBox 89">
            <a:extLst>
              <a:ext uri="{FF2B5EF4-FFF2-40B4-BE49-F238E27FC236}">
                <a16:creationId xmlns:a16="http://schemas.microsoft.com/office/drawing/2014/main" id="{4D5EF047-F944-4D07-B561-33C10DDA6302}"/>
              </a:ext>
            </a:extLst>
          </p:cNvPr>
          <p:cNvSpPr txBox="1"/>
          <p:nvPr/>
        </p:nvSpPr>
        <p:spPr>
          <a:xfrm rot="16200000" flipH="1" flipV="1">
            <a:off x="3717661" y="2794770"/>
            <a:ext cx="891591" cy="276999"/>
          </a:xfrm>
          <a:prstGeom prst="rect">
            <a:avLst/>
          </a:prstGeom>
          <a:noFill/>
        </p:spPr>
        <p:txBody>
          <a:bodyPr wrap="none" rtlCol="0">
            <a:spAutoFit/>
          </a:bodyPr>
          <a:lstStyle/>
          <a:p>
            <a:r>
              <a:rPr lang="en-US" sz="1200">
                <a:solidFill>
                  <a:srgbClr val="FF0000"/>
                </a:solidFill>
                <a:latin typeface="Arial" panose="020B0604020202020204" pitchFamily="34" charset="0"/>
                <a:cs typeface="Arial" panose="020B0604020202020204" pitchFamily="34" charset="0"/>
              </a:rPr>
              <a:t>Reference</a:t>
            </a:r>
          </a:p>
        </p:txBody>
      </p:sp>
      <p:sp>
        <p:nvSpPr>
          <p:cNvPr id="91" name="TextBox 90">
            <a:extLst>
              <a:ext uri="{FF2B5EF4-FFF2-40B4-BE49-F238E27FC236}">
                <a16:creationId xmlns:a16="http://schemas.microsoft.com/office/drawing/2014/main" id="{FA89FCE6-7DBB-455F-8CEA-453F4C2C17B9}"/>
              </a:ext>
            </a:extLst>
          </p:cNvPr>
          <p:cNvSpPr txBox="1"/>
          <p:nvPr/>
        </p:nvSpPr>
        <p:spPr>
          <a:xfrm rot="16200000" flipH="1" flipV="1">
            <a:off x="4570322" y="2790912"/>
            <a:ext cx="891591" cy="276999"/>
          </a:xfrm>
          <a:prstGeom prst="rect">
            <a:avLst/>
          </a:prstGeom>
          <a:noFill/>
        </p:spPr>
        <p:txBody>
          <a:bodyPr wrap="none" rtlCol="0">
            <a:spAutoFit/>
          </a:bodyPr>
          <a:lstStyle/>
          <a:p>
            <a:r>
              <a:rPr lang="en-US" sz="1200">
                <a:solidFill>
                  <a:srgbClr val="FF0000"/>
                </a:solidFill>
                <a:latin typeface="Arial" panose="020B0604020202020204" pitchFamily="34" charset="0"/>
                <a:cs typeface="Arial" panose="020B0604020202020204" pitchFamily="34" charset="0"/>
              </a:rPr>
              <a:t>Reference</a:t>
            </a:r>
          </a:p>
        </p:txBody>
      </p:sp>
      <p:sp>
        <p:nvSpPr>
          <p:cNvPr id="92" name="TextBox 91">
            <a:extLst>
              <a:ext uri="{FF2B5EF4-FFF2-40B4-BE49-F238E27FC236}">
                <a16:creationId xmlns:a16="http://schemas.microsoft.com/office/drawing/2014/main" id="{14F6B583-E842-4AED-AA25-0BC24CDA2A05}"/>
              </a:ext>
            </a:extLst>
          </p:cNvPr>
          <p:cNvSpPr txBox="1"/>
          <p:nvPr/>
        </p:nvSpPr>
        <p:spPr>
          <a:xfrm rot="16200000" flipH="1" flipV="1">
            <a:off x="6076950" y="2787054"/>
            <a:ext cx="891591" cy="276999"/>
          </a:xfrm>
          <a:prstGeom prst="rect">
            <a:avLst/>
          </a:prstGeom>
          <a:noFill/>
        </p:spPr>
        <p:txBody>
          <a:bodyPr wrap="none" rtlCol="0">
            <a:spAutoFit/>
          </a:bodyPr>
          <a:lstStyle/>
          <a:p>
            <a:r>
              <a:rPr lang="en-US" sz="1200">
                <a:solidFill>
                  <a:srgbClr val="FF0000"/>
                </a:solidFill>
                <a:latin typeface="Arial" panose="020B0604020202020204" pitchFamily="34" charset="0"/>
                <a:cs typeface="Arial" panose="020B0604020202020204" pitchFamily="34" charset="0"/>
              </a:rPr>
              <a:t>Reference</a:t>
            </a:r>
          </a:p>
        </p:txBody>
      </p:sp>
      <p:sp>
        <p:nvSpPr>
          <p:cNvPr id="93" name="TextBox 92">
            <a:extLst>
              <a:ext uri="{FF2B5EF4-FFF2-40B4-BE49-F238E27FC236}">
                <a16:creationId xmlns:a16="http://schemas.microsoft.com/office/drawing/2014/main" id="{EDED2CCB-7D09-43B9-82C6-4A2E55A3196B}"/>
              </a:ext>
            </a:extLst>
          </p:cNvPr>
          <p:cNvSpPr txBox="1"/>
          <p:nvPr/>
        </p:nvSpPr>
        <p:spPr>
          <a:xfrm rot="16200000" flipH="1" flipV="1">
            <a:off x="7629876" y="2783196"/>
            <a:ext cx="891591" cy="276999"/>
          </a:xfrm>
          <a:prstGeom prst="rect">
            <a:avLst/>
          </a:prstGeom>
          <a:noFill/>
        </p:spPr>
        <p:txBody>
          <a:bodyPr wrap="none" rtlCol="0">
            <a:spAutoFit/>
          </a:bodyPr>
          <a:lstStyle/>
          <a:p>
            <a:r>
              <a:rPr lang="en-US" sz="1200">
                <a:solidFill>
                  <a:srgbClr val="FF0000"/>
                </a:solidFill>
                <a:latin typeface="Arial" panose="020B0604020202020204" pitchFamily="34" charset="0"/>
                <a:cs typeface="Arial" panose="020B0604020202020204" pitchFamily="34" charset="0"/>
              </a:rPr>
              <a:t>Reference</a:t>
            </a:r>
          </a:p>
        </p:txBody>
      </p:sp>
      <p:sp>
        <p:nvSpPr>
          <p:cNvPr id="5" name="Slide Number Placeholder 4">
            <a:extLst>
              <a:ext uri="{FF2B5EF4-FFF2-40B4-BE49-F238E27FC236}">
                <a16:creationId xmlns:a16="http://schemas.microsoft.com/office/drawing/2014/main" id="{471B3B59-CB65-4D15-999D-13260962959C}"/>
              </a:ext>
            </a:extLst>
          </p:cNvPr>
          <p:cNvSpPr>
            <a:spLocks noGrp="1"/>
          </p:cNvSpPr>
          <p:nvPr>
            <p:ph type="sldNum" sz="quarter" idx="12"/>
          </p:nvPr>
        </p:nvSpPr>
        <p:spPr/>
        <p:txBody>
          <a:bodyPr/>
          <a:lstStyle/>
          <a:p>
            <a:fld id="{FE55508A-F3BA-4964-816A-4BEB5EA0A2F9}" type="slidenum">
              <a:rPr lang="en-US" smtClean="0"/>
              <a:t>7</a:t>
            </a:fld>
            <a:endParaRPr lang="en-US"/>
          </a:p>
        </p:txBody>
      </p:sp>
    </p:spTree>
    <p:extLst>
      <p:ext uri="{BB962C8B-B14F-4D97-AF65-F5344CB8AC3E}">
        <p14:creationId xmlns:p14="http://schemas.microsoft.com/office/powerpoint/2010/main" val="706560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E9FE7-8F13-4BC8-A5B7-F5C4E82591D7}"/>
              </a:ext>
            </a:extLst>
          </p:cNvPr>
          <p:cNvSpPr>
            <a:spLocks noGrp="1"/>
          </p:cNvSpPr>
          <p:nvPr>
            <p:ph type="title"/>
          </p:nvPr>
        </p:nvSpPr>
        <p:spPr>
          <a:xfrm>
            <a:off x="628650" y="80362"/>
            <a:ext cx="7886700" cy="567930"/>
          </a:xfrm>
        </p:spPr>
        <p:txBody>
          <a:bodyPr>
            <a:normAutofit/>
          </a:bodyPr>
          <a:lstStyle/>
          <a:p>
            <a:pPr algn="ctr"/>
            <a:r>
              <a:rPr lang="en-US" sz="2700"/>
              <a:t>OS11 Modeling Timesteps</a:t>
            </a:r>
          </a:p>
        </p:txBody>
      </p:sp>
      <p:sp>
        <p:nvSpPr>
          <p:cNvPr id="3" name="Content Placeholder 2">
            <a:extLst>
              <a:ext uri="{FF2B5EF4-FFF2-40B4-BE49-F238E27FC236}">
                <a16:creationId xmlns:a16="http://schemas.microsoft.com/office/drawing/2014/main" id="{88190567-2257-4B69-A5B0-0B32E82424A4}"/>
              </a:ext>
            </a:extLst>
          </p:cNvPr>
          <p:cNvSpPr>
            <a:spLocks noGrp="1"/>
          </p:cNvSpPr>
          <p:nvPr>
            <p:ph idx="1"/>
          </p:nvPr>
        </p:nvSpPr>
        <p:spPr>
          <a:xfrm>
            <a:off x="628650" y="706056"/>
            <a:ext cx="7886700" cy="5544273"/>
          </a:xfrm>
        </p:spPr>
        <p:txBody>
          <a:bodyPr>
            <a:normAutofit fontScale="92500" lnSpcReduction="10000"/>
          </a:bodyPr>
          <a:lstStyle/>
          <a:p>
            <a:r>
              <a:rPr lang="en-US" sz="1600"/>
              <a:t>The STOP (finite element &amp; optical ray trace) model was run with 15 min timesteps to derive aberration &amp; alignment changes</a:t>
            </a:r>
          </a:p>
          <a:p>
            <a:pPr lvl="1"/>
            <a:r>
              <a:rPr lang="en-US" sz="1050"/>
              <a:t>Misalignment-induced pointing offsets were compensated by repointing the observatory during ray tracing to ensure the star is always perfectly centered on the FPM (this excludes pointing jitter, which is a separate thing)</a:t>
            </a:r>
          </a:p>
          <a:p>
            <a:pPr lvl="1"/>
            <a:r>
              <a:rPr lang="en-US" sz="1050"/>
              <a:t>Results were then interpolated to 1 min timesteps</a:t>
            </a:r>
          </a:p>
          <a:p>
            <a:pPr lvl="1"/>
            <a:r>
              <a:rPr lang="en-US" sz="1050"/>
              <a:t>Includes thermal effects from solar angles, heaters, CGI mechanism movements (PAMs) &amp; electronics</a:t>
            </a:r>
          </a:p>
          <a:p>
            <a:r>
              <a:rPr lang="en-US" sz="1600"/>
              <a:t>The LOWFS model was run to measure aberration changes, which were used to derive DM and focus control compensations in the system model (see later page)</a:t>
            </a:r>
          </a:p>
          <a:p>
            <a:r>
              <a:rPr lang="en-US" sz="1600"/>
              <a:t>For each timestep, PROPER produced complex-valued speckle electric fields with 0.1 </a:t>
            </a:r>
            <a:r>
              <a:rPr lang="el-GR" sz="1600"/>
              <a:t>λ</a:t>
            </a:r>
            <a:r>
              <a:rPr lang="en-US" sz="1600" baseline="-25000"/>
              <a:t>c</a:t>
            </a:r>
            <a:r>
              <a:rPr lang="en-US" sz="1600"/>
              <a:t>/D sampling for 7 wavelengths at each of 4 polarization states (combinations of ±45° in, 0° &amp; 90° out)</a:t>
            </a:r>
          </a:p>
          <a:p>
            <a:r>
              <a:rPr lang="en-US" sz="1600"/>
              <a:t>The pointing jitter model, using reaction wheel speeds tailored for OS11, produced RMS X,Y pointing error jitters at 0.25 sec timesteps, interpolated to 1 min timesteps</a:t>
            </a:r>
          </a:p>
          <a:p>
            <a:r>
              <a:rPr lang="en-US" sz="1600"/>
              <a:t>At 1</a:t>
            </a:r>
            <a:r>
              <a:rPr lang="en-US" sz="1600" baseline="30000"/>
              <a:t>st</a:t>
            </a:r>
            <a:r>
              <a:rPr lang="en-US" sz="1600"/>
              <a:t> timestep, </a:t>
            </a:r>
            <a:r>
              <a:rPr lang="el-GR" sz="1600"/>
              <a:t>Δ</a:t>
            </a:r>
            <a:r>
              <a:rPr lang="en-US" sz="1600"/>
              <a:t>E-field changes were recorded for a variety of source offsets to create a linear optical model (LOM); At each subsequent timestep, each LOM </a:t>
            </a:r>
            <a:r>
              <a:rPr lang="el-GR" sz="1600"/>
              <a:t>Δ</a:t>
            </a:r>
            <a:r>
              <a:rPr lang="en-US" sz="1600"/>
              <a:t>E-field was added to that timestep’s E-field and converted to intensity, creating an ensemble of offset-source images; a weighting function based on the Gaussian jitter &amp; stellar size was applied to these and the resulting images summed to create that timestep’s final image (all this was done separately for each wavelength and polarization component)</a:t>
            </a:r>
          </a:p>
          <a:p>
            <a:r>
              <a:rPr lang="en-US" sz="1600"/>
              <a:t>The images from the four polarizations were combined</a:t>
            </a:r>
          </a:p>
          <a:p>
            <a:r>
              <a:rPr lang="en-US" sz="1600"/>
              <a:t>Appropriate stellar spectra were multiplied by the system throughput curve to weight the monochromatic images, which were then summed to produce broadband images with appropriate flux rates (e-/sec at the detector)</a:t>
            </a:r>
          </a:p>
          <a:p>
            <a:r>
              <a:rPr lang="en-US" sz="1600"/>
              <a:t>The images were upsampled via interpolation to 5x-finer-than-CCD pixel sampling, then binned to CCD pixels; these detector-noise-free images are provided as *_noiseless.fits</a:t>
            </a:r>
          </a:p>
        </p:txBody>
      </p:sp>
      <p:sp>
        <p:nvSpPr>
          <p:cNvPr id="4" name="Slide Number Placeholder 3">
            <a:extLst>
              <a:ext uri="{FF2B5EF4-FFF2-40B4-BE49-F238E27FC236}">
                <a16:creationId xmlns:a16="http://schemas.microsoft.com/office/drawing/2014/main" id="{463BB5AD-3BFD-4280-B3A3-B374269CCBCF}"/>
              </a:ext>
            </a:extLst>
          </p:cNvPr>
          <p:cNvSpPr>
            <a:spLocks noGrp="1"/>
          </p:cNvSpPr>
          <p:nvPr>
            <p:ph type="sldNum" sz="quarter" idx="12"/>
          </p:nvPr>
        </p:nvSpPr>
        <p:spPr/>
        <p:txBody>
          <a:bodyPr/>
          <a:lstStyle/>
          <a:p>
            <a:fld id="{39CF7D67-3BB2-432C-AA83-7A0693929AB9}" type="slidenum">
              <a:rPr lang="en-US" smtClean="0"/>
              <a:t>8</a:t>
            </a:fld>
            <a:endParaRPr lang="en-US"/>
          </a:p>
        </p:txBody>
      </p:sp>
    </p:spTree>
    <p:extLst>
      <p:ext uri="{BB962C8B-B14F-4D97-AF65-F5344CB8AC3E}">
        <p14:creationId xmlns:p14="http://schemas.microsoft.com/office/powerpoint/2010/main" val="2844874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14EA1791-3F8C-4E44-86D7-31FED1A70D1B}"/>
              </a:ext>
            </a:extLst>
          </p:cNvPr>
          <p:cNvSpPr/>
          <p:nvPr/>
        </p:nvSpPr>
        <p:spPr>
          <a:xfrm>
            <a:off x="6773132" y="2495819"/>
            <a:ext cx="1412705" cy="53125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8" name="Rectangle 97">
            <a:extLst>
              <a:ext uri="{FF2B5EF4-FFF2-40B4-BE49-F238E27FC236}">
                <a16:creationId xmlns:a16="http://schemas.microsoft.com/office/drawing/2014/main" id="{4B49AD52-2D9D-41E2-82D4-ED465B1AEFC6}"/>
              </a:ext>
            </a:extLst>
          </p:cNvPr>
          <p:cNvSpPr/>
          <p:nvPr/>
        </p:nvSpPr>
        <p:spPr>
          <a:xfrm>
            <a:off x="4970842" y="4850137"/>
            <a:ext cx="1412705" cy="81181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8" name="Rectangle 87">
            <a:extLst>
              <a:ext uri="{FF2B5EF4-FFF2-40B4-BE49-F238E27FC236}">
                <a16:creationId xmlns:a16="http://schemas.microsoft.com/office/drawing/2014/main" id="{43D8E224-40D1-4CC8-B70F-24E5C4274546}"/>
              </a:ext>
            </a:extLst>
          </p:cNvPr>
          <p:cNvSpPr/>
          <p:nvPr/>
        </p:nvSpPr>
        <p:spPr>
          <a:xfrm>
            <a:off x="6773132" y="3973392"/>
            <a:ext cx="1412705" cy="73360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7" name="Rectangle 86">
            <a:extLst>
              <a:ext uri="{FF2B5EF4-FFF2-40B4-BE49-F238E27FC236}">
                <a16:creationId xmlns:a16="http://schemas.microsoft.com/office/drawing/2014/main" id="{CA8E0F0A-66AB-4E8A-9DDC-5BC079F066EE}"/>
              </a:ext>
            </a:extLst>
          </p:cNvPr>
          <p:cNvSpPr/>
          <p:nvPr/>
        </p:nvSpPr>
        <p:spPr>
          <a:xfrm>
            <a:off x="3416147" y="3089852"/>
            <a:ext cx="1866787" cy="83804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6" name="Rectangle 85">
            <a:extLst>
              <a:ext uri="{FF2B5EF4-FFF2-40B4-BE49-F238E27FC236}">
                <a16:creationId xmlns:a16="http://schemas.microsoft.com/office/drawing/2014/main" id="{69A4BDF4-C63E-46CB-A743-FC60644906DA}"/>
              </a:ext>
            </a:extLst>
          </p:cNvPr>
          <p:cNvSpPr/>
          <p:nvPr/>
        </p:nvSpPr>
        <p:spPr>
          <a:xfrm>
            <a:off x="3594479" y="1525093"/>
            <a:ext cx="1478678" cy="80581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1">
            <a:extLst>
              <a:ext uri="{FF2B5EF4-FFF2-40B4-BE49-F238E27FC236}">
                <a16:creationId xmlns:a16="http://schemas.microsoft.com/office/drawing/2014/main" id="{5477817C-5531-402B-BFBA-FC0166AD6801}"/>
              </a:ext>
            </a:extLst>
          </p:cNvPr>
          <p:cNvSpPr>
            <a:spLocks noGrp="1"/>
          </p:cNvSpPr>
          <p:nvPr>
            <p:ph type="title"/>
          </p:nvPr>
        </p:nvSpPr>
        <p:spPr>
          <a:xfrm>
            <a:off x="604760" y="195901"/>
            <a:ext cx="7886700" cy="513455"/>
          </a:xfrm>
        </p:spPr>
        <p:txBody>
          <a:bodyPr>
            <a:normAutofit/>
          </a:bodyPr>
          <a:lstStyle/>
          <a:p>
            <a:pPr algn="ctr"/>
            <a:r>
              <a:rPr lang="en-US" sz="2700"/>
              <a:t>Simulation Flow (OS 11)</a:t>
            </a:r>
          </a:p>
        </p:txBody>
      </p:sp>
      <p:sp>
        <p:nvSpPr>
          <p:cNvPr id="13" name="TextBox 12">
            <a:extLst>
              <a:ext uri="{FF2B5EF4-FFF2-40B4-BE49-F238E27FC236}">
                <a16:creationId xmlns:a16="http://schemas.microsoft.com/office/drawing/2014/main" id="{5DAC2F01-470D-47FD-B004-E80812F85CB6}"/>
              </a:ext>
            </a:extLst>
          </p:cNvPr>
          <p:cNvSpPr txBox="1"/>
          <p:nvPr/>
        </p:nvSpPr>
        <p:spPr>
          <a:xfrm>
            <a:off x="146690" y="2464680"/>
            <a:ext cx="1463991" cy="461665"/>
          </a:xfrm>
          <a:prstGeom prst="rect">
            <a:avLst/>
          </a:prstGeom>
          <a:solidFill>
            <a:schemeClr val="accent2">
              <a:lumMod val="20000"/>
              <a:lumOff val="80000"/>
            </a:schemeClr>
          </a:solidFill>
          <a:ln>
            <a:solidFill>
              <a:schemeClr val="accent1"/>
            </a:solidFill>
          </a:ln>
        </p:spPr>
        <p:txBody>
          <a:bodyPr wrap="none" rtlCol="0">
            <a:spAutoFit/>
          </a:bodyPr>
          <a:lstStyle/>
          <a:p>
            <a:pPr algn="ctr"/>
            <a:r>
              <a:rPr lang="en-US" sz="1200"/>
              <a:t>Observing scenario</a:t>
            </a:r>
          </a:p>
          <a:p>
            <a:pPr algn="ctr"/>
            <a:r>
              <a:rPr lang="en-US" sz="1200"/>
              <a:t>times &amp; orientations</a:t>
            </a:r>
          </a:p>
        </p:txBody>
      </p:sp>
      <p:sp>
        <p:nvSpPr>
          <p:cNvPr id="14" name="TextBox 13">
            <a:extLst>
              <a:ext uri="{FF2B5EF4-FFF2-40B4-BE49-F238E27FC236}">
                <a16:creationId xmlns:a16="http://schemas.microsoft.com/office/drawing/2014/main" id="{2F37E726-E136-4760-82EB-4511EE36FDF8}"/>
              </a:ext>
            </a:extLst>
          </p:cNvPr>
          <p:cNvSpPr txBox="1"/>
          <p:nvPr/>
        </p:nvSpPr>
        <p:spPr>
          <a:xfrm>
            <a:off x="1986175" y="1697168"/>
            <a:ext cx="1035861" cy="461665"/>
          </a:xfrm>
          <a:prstGeom prst="rect">
            <a:avLst/>
          </a:prstGeom>
          <a:solidFill>
            <a:schemeClr val="accent6">
              <a:lumMod val="20000"/>
              <a:lumOff val="80000"/>
            </a:schemeClr>
          </a:solidFill>
          <a:ln>
            <a:solidFill>
              <a:schemeClr val="accent1"/>
            </a:solidFill>
          </a:ln>
        </p:spPr>
        <p:txBody>
          <a:bodyPr wrap="none" rtlCol="0">
            <a:spAutoFit/>
          </a:bodyPr>
          <a:lstStyle/>
          <a:p>
            <a:pPr algn="ctr"/>
            <a:r>
              <a:rPr lang="en-US" sz="1200"/>
              <a:t>Reaction</a:t>
            </a:r>
          </a:p>
          <a:p>
            <a:pPr algn="ctr"/>
            <a:r>
              <a:rPr lang="en-US" sz="1200"/>
              <a:t>wheel speeds</a:t>
            </a:r>
          </a:p>
        </p:txBody>
      </p:sp>
      <p:sp>
        <p:nvSpPr>
          <p:cNvPr id="15" name="TextBox 14">
            <a:extLst>
              <a:ext uri="{FF2B5EF4-FFF2-40B4-BE49-F238E27FC236}">
                <a16:creationId xmlns:a16="http://schemas.microsoft.com/office/drawing/2014/main" id="{31A13D35-6FC7-4222-8BD5-8173FC8EAC82}"/>
              </a:ext>
            </a:extLst>
          </p:cNvPr>
          <p:cNvSpPr txBox="1"/>
          <p:nvPr/>
        </p:nvSpPr>
        <p:spPr>
          <a:xfrm>
            <a:off x="5376166" y="1697168"/>
            <a:ext cx="696345" cy="461665"/>
          </a:xfrm>
          <a:prstGeom prst="rect">
            <a:avLst/>
          </a:prstGeom>
          <a:solidFill>
            <a:schemeClr val="accent6">
              <a:lumMod val="20000"/>
              <a:lumOff val="80000"/>
            </a:schemeClr>
          </a:solidFill>
          <a:ln>
            <a:solidFill>
              <a:schemeClr val="accent1"/>
            </a:solidFill>
          </a:ln>
        </p:spPr>
        <p:txBody>
          <a:bodyPr wrap="none" rtlCol="0">
            <a:spAutoFit/>
          </a:bodyPr>
          <a:lstStyle/>
          <a:p>
            <a:pPr algn="ctr"/>
            <a:r>
              <a:rPr lang="en-US" sz="1200"/>
              <a:t>Pointing</a:t>
            </a:r>
          </a:p>
          <a:p>
            <a:pPr algn="ctr"/>
            <a:r>
              <a:rPr lang="en-US" sz="1200"/>
              <a:t>errors</a:t>
            </a:r>
          </a:p>
        </p:txBody>
      </p:sp>
      <p:sp>
        <p:nvSpPr>
          <p:cNvPr id="16" name="Oval 15">
            <a:extLst>
              <a:ext uri="{FF2B5EF4-FFF2-40B4-BE49-F238E27FC236}">
                <a16:creationId xmlns:a16="http://schemas.microsoft.com/office/drawing/2014/main" id="{53EC2DCD-37DA-4F72-8CA4-26C536EF799E}"/>
              </a:ext>
            </a:extLst>
          </p:cNvPr>
          <p:cNvSpPr/>
          <p:nvPr/>
        </p:nvSpPr>
        <p:spPr>
          <a:xfrm>
            <a:off x="3732299" y="1581751"/>
            <a:ext cx="1204773" cy="692498"/>
          </a:xfrm>
          <a:prstGeom prst="ellipse">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Dynamics</a:t>
            </a:r>
          </a:p>
          <a:p>
            <a:pPr algn="ctr"/>
            <a:r>
              <a:rPr lang="en-US" sz="1200">
                <a:solidFill>
                  <a:schemeClr val="tx1"/>
                </a:solidFill>
              </a:rPr>
              <a:t>model</a:t>
            </a:r>
          </a:p>
        </p:txBody>
      </p:sp>
      <p:sp>
        <p:nvSpPr>
          <p:cNvPr id="18" name="Oval 17">
            <a:extLst>
              <a:ext uri="{FF2B5EF4-FFF2-40B4-BE49-F238E27FC236}">
                <a16:creationId xmlns:a16="http://schemas.microsoft.com/office/drawing/2014/main" id="{B9AB87F4-C554-486B-A647-B104B92F97BE}"/>
              </a:ext>
            </a:extLst>
          </p:cNvPr>
          <p:cNvSpPr/>
          <p:nvPr/>
        </p:nvSpPr>
        <p:spPr>
          <a:xfrm>
            <a:off x="3508510" y="3145712"/>
            <a:ext cx="1673090" cy="72632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STOP model</a:t>
            </a:r>
          </a:p>
          <a:p>
            <a:pPr algn="ctr"/>
            <a:r>
              <a:rPr lang="en-US" sz="788">
                <a:solidFill>
                  <a:schemeClr val="tx1"/>
                </a:solidFill>
              </a:rPr>
              <a:t>(Thermal Desktop,</a:t>
            </a:r>
          </a:p>
          <a:p>
            <a:pPr algn="ctr"/>
            <a:r>
              <a:rPr lang="en-US" sz="788">
                <a:solidFill>
                  <a:schemeClr val="tx1"/>
                </a:solidFill>
              </a:rPr>
              <a:t>NASTRAN, </a:t>
            </a:r>
          </a:p>
          <a:p>
            <a:pPr algn="ctr"/>
            <a:r>
              <a:rPr lang="en-US" sz="788">
                <a:solidFill>
                  <a:schemeClr val="tx1"/>
                </a:solidFill>
              </a:rPr>
              <a:t>Sigfit + Code V)</a:t>
            </a:r>
          </a:p>
        </p:txBody>
      </p:sp>
      <p:sp>
        <p:nvSpPr>
          <p:cNvPr id="19" name="Oval 18">
            <a:extLst>
              <a:ext uri="{FF2B5EF4-FFF2-40B4-BE49-F238E27FC236}">
                <a16:creationId xmlns:a16="http://schemas.microsoft.com/office/drawing/2014/main" id="{9DA587D6-F5A5-421B-90E3-25493A8D1370}"/>
              </a:ext>
            </a:extLst>
          </p:cNvPr>
          <p:cNvSpPr/>
          <p:nvPr/>
        </p:nvSpPr>
        <p:spPr>
          <a:xfrm>
            <a:off x="1815159" y="3212321"/>
            <a:ext cx="1377892" cy="59310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Finite Element Model</a:t>
            </a:r>
          </a:p>
        </p:txBody>
      </p:sp>
      <p:sp>
        <p:nvSpPr>
          <p:cNvPr id="26" name="Oval 25">
            <a:extLst>
              <a:ext uri="{FF2B5EF4-FFF2-40B4-BE49-F238E27FC236}">
                <a16:creationId xmlns:a16="http://schemas.microsoft.com/office/drawing/2014/main" id="{1176579C-4D6E-438B-BD7D-7D165558E0CF}"/>
              </a:ext>
            </a:extLst>
          </p:cNvPr>
          <p:cNvSpPr/>
          <p:nvPr/>
        </p:nvSpPr>
        <p:spPr>
          <a:xfrm>
            <a:off x="6848236" y="4042182"/>
            <a:ext cx="1262496" cy="593104"/>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Diffraction</a:t>
            </a:r>
          </a:p>
          <a:p>
            <a:pPr algn="ctr"/>
            <a:r>
              <a:rPr lang="en-US" sz="1200">
                <a:solidFill>
                  <a:schemeClr val="tx1"/>
                </a:solidFill>
              </a:rPr>
              <a:t>model</a:t>
            </a:r>
          </a:p>
          <a:p>
            <a:pPr algn="ctr"/>
            <a:r>
              <a:rPr lang="en-US" sz="788">
                <a:solidFill>
                  <a:schemeClr val="tx1"/>
                </a:solidFill>
              </a:rPr>
              <a:t>(PROPER)</a:t>
            </a:r>
          </a:p>
        </p:txBody>
      </p:sp>
      <p:sp>
        <p:nvSpPr>
          <p:cNvPr id="27" name="Rectangle 26">
            <a:extLst>
              <a:ext uri="{FF2B5EF4-FFF2-40B4-BE49-F238E27FC236}">
                <a16:creationId xmlns:a16="http://schemas.microsoft.com/office/drawing/2014/main" id="{85A973C3-65C7-4802-A50D-C348DF7EE2D5}"/>
              </a:ext>
            </a:extLst>
          </p:cNvPr>
          <p:cNvSpPr/>
          <p:nvPr/>
        </p:nvSpPr>
        <p:spPr>
          <a:xfrm>
            <a:off x="6848236" y="5028940"/>
            <a:ext cx="1262496" cy="454208"/>
          </a:xfrm>
          <a:prstGeom prst="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CGI speckle</a:t>
            </a:r>
          </a:p>
          <a:p>
            <a:pPr algn="ctr"/>
            <a:r>
              <a:rPr lang="en-US" sz="1200">
                <a:solidFill>
                  <a:schemeClr val="tx1"/>
                </a:solidFill>
              </a:rPr>
              <a:t>images</a:t>
            </a:r>
          </a:p>
        </p:txBody>
      </p:sp>
      <p:cxnSp>
        <p:nvCxnSpPr>
          <p:cNvPr id="44" name="Straight Arrow Connector 43">
            <a:extLst>
              <a:ext uri="{FF2B5EF4-FFF2-40B4-BE49-F238E27FC236}">
                <a16:creationId xmlns:a16="http://schemas.microsoft.com/office/drawing/2014/main" id="{D0700A37-0FA0-44A1-A4B2-2FC7EF91A5D3}"/>
              </a:ext>
            </a:extLst>
          </p:cNvPr>
          <p:cNvCxnSpPr>
            <a:cxnSpLocks/>
          </p:cNvCxnSpPr>
          <p:nvPr/>
        </p:nvCxnSpPr>
        <p:spPr>
          <a:xfrm>
            <a:off x="3005438" y="1928000"/>
            <a:ext cx="5890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6800211-CB9C-4E0B-A6DE-00A6B38BBD56}"/>
              </a:ext>
            </a:extLst>
          </p:cNvPr>
          <p:cNvCxnSpPr>
            <a:cxnSpLocks/>
            <a:stCxn id="88" idx="2"/>
          </p:cNvCxnSpPr>
          <p:nvPr/>
        </p:nvCxnSpPr>
        <p:spPr>
          <a:xfrm>
            <a:off x="7479485" y="4706996"/>
            <a:ext cx="0" cy="326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5EC0785-3EE4-49A4-BE93-E83EEF1312C9}"/>
              </a:ext>
            </a:extLst>
          </p:cNvPr>
          <p:cNvCxnSpPr>
            <a:cxnSpLocks/>
            <a:stCxn id="19" idx="6"/>
            <a:endCxn id="87" idx="1"/>
          </p:cNvCxnSpPr>
          <p:nvPr/>
        </p:nvCxnSpPr>
        <p:spPr>
          <a:xfrm flipV="1">
            <a:off x="3193050" y="3508872"/>
            <a:ext cx="22309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D973F52-B8A2-4AAF-B0C6-798841372F36}"/>
              </a:ext>
            </a:extLst>
          </p:cNvPr>
          <p:cNvCxnSpPr>
            <a:cxnSpLocks/>
          </p:cNvCxnSpPr>
          <p:nvPr/>
        </p:nvCxnSpPr>
        <p:spPr>
          <a:xfrm>
            <a:off x="5073157" y="1928000"/>
            <a:ext cx="30300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894AC15-A3DC-4086-A809-236B70B22D6F}"/>
              </a:ext>
            </a:extLst>
          </p:cNvPr>
          <p:cNvSpPr>
            <a:spLocks noGrp="1"/>
          </p:cNvSpPr>
          <p:nvPr>
            <p:ph type="sldNum" sz="quarter" idx="12"/>
          </p:nvPr>
        </p:nvSpPr>
        <p:spPr/>
        <p:txBody>
          <a:bodyPr/>
          <a:lstStyle/>
          <a:p>
            <a:fld id="{39CF7D67-3BB2-432C-AA83-7A0693929AB9}" type="slidenum">
              <a:rPr lang="en-US" smtClean="0"/>
              <a:t>9</a:t>
            </a:fld>
            <a:endParaRPr lang="en-US"/>
          </a:p>
        </p:txBody>
      </p:sp>
      <p:sp>
        <p:nvSpPr>
          <p:cNvPr id="51" name="Oval 50">
            <a:extLst>
              <a:ext uri="{FF2B5EF4-FFF2-40B4-BE49-F238E27FC236}">
                <a16:creationId xmlns:a16="http://schemas.microsoft.com/office/drawing/2014/main" id="{CB03CDCE-887F-4417-A30E-9166FDA3495D}"/>
              </a:ext>
            </a:extLst>
          </p:cNvPr>
          <p:cNvSpPr/>
          <p:nvPr/>
        </p:nvSpPr>
        <p:spPr>
          <a:xfrm>
            <a:off x="5045675" y="4959492"/>
            <a:ext cx="1262496" cy="593104"/>
          </a:xfrm>
          <a:prstGeom prst="ellipse">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Detector</a:t>
            </a:r>
          </a:p>
          <a:p>
            <a:pPr algn="ctr"/>
            <a:r>
              <a:rPr lang="en-US" sz="1200">
                <a:solidFill>
                  <a:schemeClr val="tx1"/>
                </a:solidFill>
              </a:rPr>
              <a:t>model</a:t>
            </a:r>
          </a:p>
          <a:p>
            <a:pPr algn="ctr"/>
            <a:r>
              <a:rPr lang="en-US" sz="825">
                <a:solidFill>
                  <a:schemeClr val="tx1"/>
                </a:solidFill>
              </a:rPr>
              <a:t>(emccd_detect)</a:t>
            </a:r>
          </a:p>
        </p:txBody>
      </p:sp>
      <p:cxnSp>
        <p:nvCxnSpPr>
          <p:cNvPr id="34" name="Straight Arrow Connector 33">
            <a:extLst>
              <a:ext uri="{FF2B5EF4-FFF2-40B4-BE49-F238E27FC236}">
                <a16:creationId xmlns:a16="http://schemas.microsoft.com/office/drawing/2014/main" id="{B4444EE5-6FB6-4208-9995-E358466898AF}"/>
              </a:ext>
            </a:extLst>
          </p:cNvPr>
          <p:cNvCxnSpPr>
            <a:cxnSpLocks/>
          </p:cNvCxnSpPr>
          <p:nvPr/>
        </p:nvCxnSpPr>
        <p:spPr>
          <a:xfrm flipH="1">
            <a:off x="6383546" y="5256044"/>
            <a:ext cx="4646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2" name="Picture 81">
            <a:extLst>
              <a:ext uri="{FF2B5EF4-FFF2-40B4-BE49-F238E27FC236}">
                <a16:creationId xmlns:a16="http://schemas.microsoft.com/office/drawing/2014/main" id="{C87A940C-64B2-49B8-8F59-6E6214B8E4F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267404" y="4849136"/>
            <a:ext cx="814594" cy="813816"/>
          </a:xfrm>
          <a:prstGeom prst="rect">
            <a:avLst/>
          </a:prstGeom>
        </p:spPr>
      </p:pic>
      <p:cxnSp>
        <p:nvCxnSpPr>
          <p:cNvPr id="83" name="Straight Arrow Connector 82">
            <a:extLst>
              <a:ext uri="{FF2B5EF4-FFF2-40B4-BE49-F238E27FC236}">
                <a16:creationId xmlns:a16="http://schemas.microsoft.com/office/drawing/2014/main" id="{124DC00A-7439-4C41-A8DB-702E9615FF1F}"/>
              </a:ext>
            </a:extLst>
          </p:cNvPr>
          <p:cNvCxnSpPr>
            <a:cxnSpLocks/>
          </p:cNvCxnSpPr>
          <p:nvPr/>
        </p:nvCxnSpPr>
        <p:spPr>
          <a:xfrm flipH="1" flipV="1">
            <a:off x="4729933" y="5256044"/>
            <a:ext cx="24090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3B6C265-DDA9-4049-8190-3230B4EEB8F5}"/>
              </a:ext>
            </a:extLst>
          </p:cNvPr>
          <p:cNvSpPr txBox="1"/>
          <p:nvPr/>
        </p:nvSpPr>
        <p:spPr>
          <a:xfrm>
            <a:off x="239409" y="3196177"/>
            <a:ext cx="1278555" cy="646331"/>
          </a:xfrm>
          <a:prstGeom prst="rect">
            <a:avLst/>
          </a:prstGeom>
          <a:solidFill>
            <a:srgbClr val="FBE5D6"/>
          </a:solidFill>
          <a:ln>
            <a:solidFill>
              <a:schemeClr val="accent1"/>
            </a:solidFill>
          </a:ln>
        </p:spPr>
        <p:txBody>
          <a:bodyPr wrap="none" rtlCol="0">
            <a:spAutoFit/>
          </a:bodyPr>
          <a:lstStyle/>
          <a:p>
            <a:pPr algn="ctr"/>
            <a:r>
              <a:rPr lang="en-US" sz="1200"/>
              <a:t>CGI power profile</a:t>
            </a:r>
          </a:p>
          <a:p>
            <a:pPr algn="ctr"/>
            <a:r>
              <a:rPr lang="en-US" sz="1200"/>
              <a:t>(mechanisms &amp;</a:t>
            </a:r>
          </a:p>
          <a:p>
            <a:pPr algn="ctr"/>
            <a:r>
              <a:rPr lang="en-US" sz="1200"/>
              <a:t>heaters)</a:t>
            </a:r>
          </a:p>
        </p:txBody>
      </p:sp>
      <p:cxnSp>
        <p:nvCxnSpPr>
          <p:cNvPr id="49" name="Straight Arrow Connector 48">
            <a:extLst>
              <a:ext uri="{FF2B5EF4-FFF2-40B4-BE49-F238E27FC236}">
                <a16:creationId xmlns:a16="http://schemas.microsoft.com/office/drawing/2014/main" id="{1C4E7964-EA34-4E36-8658-0E92CAB22950}"/>
              </a:ext>
            </a:extLst>
          </p:cNvPr>
          <p:cNvCxnSpPr>
            <a:cxnSpLocks/>
            <a:stCxn id="48" idx="3"/>
            <a:endCxn id="19" idx="2"/>
          </p:cNvCxnSpPr>
          <p:nvPr/>
        </p:nvCxnSpPr>
        <p:spPr>
          <a:xfrm flipV="1">
            <a:off x="1517964" y="3508873"/>
            <a:ext cx="297195" cy="10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394F0D52-9C49-4FCB-BC39-C47BF4C52AB0}"/>
              </a:ext>
            </a:extLst>
          </p:cNvPr>
          <p:cNvSpPr/>
          <p:nvPr/>
        </p:nvSpPr>
        <p:spPr>
          <a:xfrm>
            <a:off x="6848235" y="2557901"/>
            <a:ext cx="1262497" cy="414552"/>
          </a:xfrm>
          <a:prstGeom prst="ellipse">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1"/>
                </a:solidFill>
              </a:rPr>
              <a:t>LOWFS model</a:t>
            </a:r>
          </a:p>
          <a:p>
            <a:pPr algn="ctr"/>
            <a:r>
              <a:rPr lang="en-US" sz="788">
                <a:solidFill>
                  <a:schemeClr val="tx1"/>
                </a:solidFill>
              </a:rPr>
              <a:t>(LOWFSSim)</a:t>
            </a:r>
          </a:p>
        </p:txBody>
      </p:sp>
      <p:sp>
        <p:nvSpPr>
          <p:cNvPr id="93" name="TextBox 92">
            <a:extLst>
              <a:ext uri="{FF2B5EF4-FFF2-40B4-BE49-F238E27FC236}">
                <a16:creationId xmlns:a16="http://schemas.microsoft.com/office/drawing/2014/main" id="{3ED4178D-1AF1-446D-8F29-FC7659AD863E}"/>
              </a:ext>
            </a:extLst>
          </p:cNvPr>
          <p:cNvSpPr txBox="1"/>
          <p:nvPr/>
        </p:nvSpPr>
        <p:spPr>
          <a:xfrm>
            <a:off x="7020864" y="3289833"/>
            <a:ext cx="917239" cy="461665"/>
          </a:xfrm>
          <a:prstGeom prst="rect">
            <a:avLst/>
          </a:prstGeom>
          <a:solidFill>
            <a:schemeClr val="accent5">
              <a:lumMod val="20000"/>
              <a:lumOff val="80000"/>
            </a:schemeClr>
          </a:solidFill>
          <a:ln>
            <a:solidFill>
              <a:schemeClr val="accent1"/>
            </a:solidFill>
          </a:ln>
        </p:spPr>
        <p:txBody>
          <a:bodyPr wrap="none" rtlCol="0">
            <a:spAutoFit/>
          </a:bodyPr>
          <a:lstStyle/>
          <a:p>
            <a:pPr algn="ctr"/>
            <a:r>
              <a:rPr lang="en-US" sz="1200"/>
              <a:t>DM &amp; focus</a:t>
            </a:r>
          </a:p>
          <a:p>
            <a:pPr algn="ctr"/>
            <a:r>
              <a:rPr lang="en-US" sz="1200"/>
              <a:t>corrections</a:t>
            </a:r>
          </a:p>
        </p:txBody>
      </p:sp>
      <p:sp>
        <p:nvSpPr>
          <p:cNvPr id="125" name="Rectangle 124">
            <a:extLst>
              <a:ext uri="{FF2B5EF4-FFF2-40B4-BE49-F238E27FC236}">
                <a16:creationId xmlns:a16="http://schemas.microsoft.com/office/drawing/2014/main" id="{19E50DDC-124C-486E-9E1A-47BD54956D78}"/>
              </a:ext>
            </a:extLst>
          </p:cNvPr>
          <p:cNvSpPr/>
          <p:nvPr/>
        </p:nvSpPr>
        <p:spPr>
          <a:xfrm>
            <a:off x="5526485" y="3192021"/>
            <a:ext cx="995748" cy="63370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Wavefront &amp;</a:t>
            </a:r>
          </a:p>
          <a:p>
            <a:pPr algn="ctr"/>
            <a:r>
              <a:rPr lang="en-US" sz="1200">
                <a:solidFill>
                  <a:schemeClr val="tx1"/>
                </a:solidFill>
              </a:rPr>
              <a:t>alignment changes</a:t>
            </a:r>
          </a:p>
        </p:txBody>
      </p:sp>
      <p:cxnSp>
        <p:nvCxnSpPr>
          <p:cNvPr id="133" name="Straight Arrow Connector 132">
            <a:extLst>
              <a:ext uri="{FF2B5EF4-FFF2-40B4-BE49-F238E27FC236}">
                <a16:creationId xmlns:a16="http://schemas.microsoft.com/office/drawing/2014/main" id="{A19E0FDB-9094-4F67-BE7D-ED14C4B821C2}"/>
              </a:ext>
            </a:extLst>
          </p:cNvPr>
          <p:cNvCxnSpPr>
            <a:cxnSpLocks/>
            <a:stCxn id="87" idx="3"/>
            <a:endCxn id="125" idx="1"/>
          </p:cNvCxnSpPr>
          <p:nvPr/>
        </p:nvCxnSpPr>
        <p:spPr>
          <a:xfrm>
            <a:off x="5282933" y="3508872"/>
            <a:ext cx="24355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E740F8D5-1B70-4623-B878-8CBD61E286B5}"/>
              </a:ext>
            </a:extLst>
          </p:cNvPr>
          <p:cNvCxnSpPr>
            <a:cxnSpLocks/>
            <a:stCxn id="93" idx="2"/>
            <a:endCxn id="88" idx="0"/>
          </p:cNvCxnSpPr>
          <p:nvPr/>
        </p:nvCxnSpPr>
        <p:spPr>
          <a:xfrm>
            <a:off x="7479484" y="3751498"/>
            <a:ext cx="1" cy="2218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9" name="Connector: Elbow 158">
            <a:extLst>
              <a:ext uri="{FF2B5EF4-FFF2-40B4-BE49-F238E27FC236}">
                <a16:creationId xmlns:a16="http://schemas.microsoft.com/office/drawing/2014/main" id="{106DF6E6-EDA4-43C0-B7C7-B88882A02C63}"/>
              </a:ext>
            </a:extLst>
          </p:cNvPr>
          <p:cNvCxnSpPr>
            <a:cxnSpLocks/>
            <a:stCxn id="125" idx="2"/>
            <a:endCxn id="88" idx="1"/>
          </p:cNvCxnSpPr>
          <p:nvPr/>
        </p:nvCxnSpPr>
        <p:spPr>
          <a:xfrm rot="16200000" flipH="1">
            <a:off x="6141511" y="3708573"/>
            <a:ext cx="514469" cy="74877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Connector: Elbow 106">
            <a:extLst>
              <a:ext uri="{FF2B5EF4-FFF2-40B4-BE49-F238E27FC236}">
                <a16:creationId xmlns:a16="http://schemas.microsoft.com/office/drawing/2014/main" id="{8088E056-FBF5-43FD-9204-2B8DD1F7DFF8}"/>
              </a:ext>
            </a:extLst>
          </p:cNvPr>
          <p:cNvCxnSpPr>
            <a:cxnSpLocks/>
            <a:stCxn id="125" idx="0"/>
            <a:endCxn id="147" idx="1"/>
          </p:cNvCxnSpPr>
          <p:nvPr/>
        </p:nvCxnSpPr>
        <p:spPr>
          <a:xfrm rot="5400000" flipH="1" flipV="1">
            <a:off x="6183458" y="2602348"/>
            <a:ext cx="430575" cy="74877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9C2116E5-4CCB-4483-9303-86B1BFB3CA7E}"/>
              </a:ext>
            </a:extLst>
          </p:cNvPr>
          <p:cNvCxnSpPr>
            <a:cxnSpLocks/>
            <a:endCxn id="93" idx="0"/>
          </p:cNvCxnSpPr>
          <p:nvPr/>
        </p:nvCxnSpPr>
        <p:spPr>
          <a:xfrm>
            <a:off x="7479484" y="3027072"/>
            <a:ext cx="0" cy="262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5" name="Rectangle 154">
            <a:extLst>
              <a:ext uri="{FF2B5EF4-FFF2-40B4-BE49-F238E27FC236}">
                <a16:creationId xmlns:a16="http://schemas.microsoft.com/office/drawing/2014/main" id="{2C4466E3-2D0B-4C90-B102-78AD5D814082}"/>
              </a:ext>
            </a:extLst>
          </p:cNvPr>
          <p:cNvSpPr/>
          <p:nvPr/>
        </p:nvSpPr>
        <p:spPr>
          <a:xfrm>
            <a:off x="3322906" y="4850137"/>
            <a:ext cx="1412705" cy="81181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6" name="Oval 155">
            <a:extLst>
              <a:ext uri="{FF2B5EF4-FFF2-40B4-BE49-F238E27FC236}">
                <a16:creationId xmlns:a16="http://schemas.microsoft.com/office/drawing/2014/main" id="{38519308-CEE2-4611-A522-29B3205359BD}"/>
              </a:ext>
            </a:extLst>
          </p:cNvPr>
          <p:cNvSpPr/>
          <p:nvPr/>
        </p:nvSpPr>
        <p:spPr>
          <a:xfrm>
            <a:off x="3397739" y="4959492"/>
            <a:ext cx="1262496" cy="593104"/>
          </a:xfrm>
          <a:prstGeom prst="ellipse">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Photon</a:t>
            </a:r>
          </a:p>
          <a:p>
            <a:pPr algn="ctr"/>
            <a:r>
              <a:rPr lang="en-US" sz="1200">
                <a:solidFill>
                  <a:schemeClr val="tx1"/>
                </a:solidFill>
              </a:rPr>
              <a:t>counting</a:t>
            </a:r>
          </a:p>
          <a:p>
            <a:pPr algn="ctr"/>
            <a:r>
              <a:rPr lang="en-US" sz="825">
                <a:solidFill>
                  <a:schemeClr val="tx1"/>
                </a:solidFill>
              </a:rPr>
              <a:t>(photon_count)</a:t>
            </a:r>
          </a:p>
        </p:txBody>
      </p:sp>
      <p:cxnSp>
        <p:nvCxnSpPr>
          <p:cNvPr id="158" name="Straight Arrow Connector 157">
            <a:extLst>
              <a:ext uri="{FF2B5EF4-FFF2-40B4-BE49-F238E27FC236}">
                <a16:creationId xmlns:a16="http://schemas.microsoft.com/office/drawing/2014/main" id="{C48D641D-8B49-4BCB-8943-29DAC13D3EBE}"/>
              </a:ext>
            </a:extLst>
          </p:cNvPr>
          <p:cNvCxnSpPr>
            <a:cxnSpLocks/>
          </p:cNvCxnSpPr>
          <p:nvPr/>
        </p:nvCxnSpPr>
        <p:spPr>
          <a:xfrm flipH="1" flipV="1">
            <a:off x="3081997" y="5256044"/>
            <a:ext cx="24090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0" name="TextBox 159">
            <a:extLst>
              <a:ext uri="{FF2B5EF4-FFF2-40B4-BE49-F238E27FC236}">
                <a16:creationId xmlns:a16="http://schemas.microsoft.com/office/drawing/2014/main" id="{F9DCD84C-8558-4C73-ACA8-271F171F6ACA}"/>
              </a:ext>
            </a:extLst>
          </p:cNvPr>
          <p:cNvSpPr txBox="1"/>
          <p:nvPr/>
        </p:nvSpPr>
        <p:spPr>
          <a:xfrm>
            <a:off x="8143288" y="1697168"/>
            <a:ext cx="696345" cy="461665"/>
          </a:xfrm>
          <a:prstGeom prst="rect">
            <a:avLst/>
          </a:prstGeom>
          <a:solidFill>
            <a:schemeClr val="accent6">
              <a:lumMod val="20000"/>
              <a:lumOff val="80000"/>
            </a:schemeClr>
          </a:solidFill>
          <a:ln>
            <a:solidFill>
              <a:schemeClr val="accent1"/>
            </a:solidFill>
          </a:ln>
        </p:spPr>
        <p:txBody>
          <a:bodyPr wrap="none" rtlCol="0">
            <a:spAutoFit/>
          </a:bodyPr>
          <a:lstStyle/>
          <a:p>
            <a:pPr algn="ctr"/>
            <a:r>
              <a:rPr lang="en-US" sz="1200"/>
              <a:t>Pointing</a:t>
            </a:r>
          </a:p>
          <a:p>
            <a:pPr algn="ctr"/>
            <a:r>
              <a:rPr lang="en-US" sz="1200"/>
              <a:t>jitter</a:t>
            </a:r>
          </a:p>
        </p:txBody>
      </p:sp>
      <p:sp>
        <p:nvSpPr>
          <p:cNvPr id="161" name="Rectangle 160">
            <a:extLst>
              <a:ext uri="{FF2B5EF4-FFF2-40B4-BE49-F238E27FC236}">
                <a16:creationId xmlns:a16="http://schemas.microsoft.com/office/drawing/2014/main" id="{99CBF747-4042-4C68-93B5-69DCD9F88FAA}"/>
              </a:ext>
            </a:extLst>
          </p:cNvPr>
          <p:cNvSpPr/>
          <p:nvPr/>
        </p:nvSpPr>
        <p:spPr>
          <a:xfrm>
            <a:off x="6390148" y="1571763"/>
            <a:ext cx="1412705" cy="7124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2" name="Oval 161">
            <a:extLst>
              <a:ext uri="{FF2B5EF4-FFF2-40B4-BE49-F238E27FC236}">
                <a16:creationId xmlns:a16="http://schemas.microsoft.com/office/drawing/2014/main" id="{52A493B4-3602-4CF2-8A02-20CF530E926C}"/>
              </a:ext>
            </a:extLst>
          </p:cNvPr>
          <p:cNvSpPr/>
          <p:nvPr/>
        </p:nvSpPr>
        <p:spPr>
          <a:xfrm>
            <a:off x="6457952" y="1631448"/>
            <a:ext cx="1262496" cy="593104"/>
          </a:xfrm>
          <a:prstGeom prst="ellipse">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quasi-LOWFS</a:t>
            </a:r>
          </a:p>
          <a:p>
            <a:pPr algn="ctr"/>
            <a:r>
              <a:rPr lang="en-US" sz="1200">
                <a:solidFill>
                  <a:schemeClr val="tx1"/>
                </a:solidFill>
              </a:rPr>
              <a:t>model</a:t>
            </a:r>
          </a:p>
        </p:txBody>
      </p:sp>
      <p:cxnSp>
        <p:nvCxnSpPr>
          <p:cNvPr id="164" name="Straight Arrow Connector 163">
            <a:extLst>
              <a:ext uri="{FF2B5EF4-FFF2-40B4-BE49-F238E27FC236}">
                <a16:creationId xmlns:a16="http://schemas.microsoft.com/office/drawing/2014/main" id="{6E32ED06-A765-4005-AAC8-AC5279568C2C}"/>
              </a:ext>
            </a:extLst>
          </p:cNvPr>
          <p:cNvCxnSpPr>
            <a:cxnSpLocks/>
          </p:cNvCxnSpPr>
          <p:nvPr/>
        </p:nvCxnSpPr>
        <p:spPr>
          <a:xfrm>
            <a:off x="6072511" y="1928000"/>
            <a:ext cx="3176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A09B5424-0A5D-4CFE-9F6C-5BCD17F35135}"/>
              </a:ext>
            </a:extLst>
          </p:cNvPr>
          <p:cNvCxnSpPr>
            <a:cxnSpLocks/>
          </p:cNvCxnSpPr>
          <p:nvPr/>
        </p:nvCxnSpPr>
        <p:spPr>
          <a:xfrm>
            <a:off x="7802853" y="1928000"/>
            <a:ext cx="3404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8" name="Connector: Elbow 167">
            <a:extLst>
              <a:ext uri="{FF2B5EF4-FFF2-40B4-BE49-F238E27FC236}">
                <a16:creationId xmlns:a16="http://schemas.microsoft.com/office/drawing/2014/main" id="{185864E3-A22C-466C-BC5D-719BDFB15A1C}"/>
              </a:ext>
            </a:extLst>
          </p:cNvPr>
          <p:cNvCxnSpPr>
            <a:stCxn id="160" idx="2"/>
            <a:endCxn id="88" idx="3"/>
          </p:cNvCxnSpPr>
          <p:nvPr/>
        </p:nvCxnSpPr>
        <p:spPr>
          <a:xfrm rot="5400000">
            <a:off x="7247969" y="3096701"/>
            <a:ext cx="2181361" cy="30562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7" name="Connector: Elbow 176">
            <a:extLst>
              <a:ext uri="{FF2B5EF4-FFF2-40B4-BE49-F238E27FC236}">
                <a16:creationId xmlns:a16="http://schemas.microsoft.com/office/drawing/2014/main" id="{D1C959DB-BEC6-4F28-A5B5-2FEF08FB298F}"/>
              </a:ext>
            </a:extLst>
          </p:cNvPr>
          <p:cNvCxnSpPr>
            <a:stCxn id="13" idx="3"/>
            <a:endCxn id="14" idx="2"/>
          </p:cNvCxnSpPr>
          <p:nvPr/>
        </p:nvCxnSpPr>
        <p:spPr>
          <a:xfrm flipV="1">
            <a:off x="1610681" y="2158833"/>
            <a:ext cx="893425" cy="53668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9" name="Connector: Elbow 178">
            <a:extLst>
              <a:ext uri="{FF2B5EF4-FFF2-40B4-BE49-F238E27FC236}">
                <a16:creationId xmlns:a16="http://schemas.microsoft.com/office/drawing/2014/main" id="{A4228ABE-53AA-4686-B8C9-1A0EF5EC469E}"/>
              </a:ext>
            </a:extLst>
          </p:cNvPr>
          <p:cNvCxnSpPr>
            <a:stCxn id="13" idx="3"/>
            <a:endCxn id="19" idx="0"/>
          </p:cNvCxnSpPr>
          <p:nvPr/>
        </p:nvCxnSpPr>
        <p:spPr>
          <a:xfrm>
            <a:off x="1610681" y="2695513"/>
            <a:ext cx="893424" cy="51680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2C72A0AC-3588-481D-BB38-6AADA7982AB8}"/>
              </a:ext>
            </a:extLst>
          </p:cNvPr>
          <p:cNvSpPr txBox="1"/>
          <p:nvPr/>
        </p:nvSpPr>
        <p:spPr>
          <a:xfrm>
            <a:off x="2077220" y="3787654"/>
            <a:ext cx="864340" cy="473206"/>
          </a:xfrm>
          <a:prstGeom prst="rect">
            <a:avLst/>
          </a:prstGeom>
          <a:noFill/>
        </p:spPr>
        <p:txBody>
          <a:bodyPr wrap="none" rtlCol="0">
            <a:spAutoFit/>
          </a:bodyPr>
          <a:lstStyle/>
          <a:p>
            <a:pPr algn="ctr"/>
            <a:r>
              <a:rPr lang="en-US" sz="825" i="1">
                <a:solidFill>
                  <a:schemeClr val="bg1">
                    <a:lumMod val="65000"/>
                  </a:schemeClr>
                </a:solidFill>
              </a:rPr>
              <a:t>&gt;3M nodes,</a:t>
            </a:r>
          </a:p>
          <a:p>
            <a:pPr algn="ctr"/>
            <a:r>
              <a:rPr lang="en-US" sz="825" i="1">
                <a:solidFill>
                  <a:schemeClr val="bg1">
                    <a:lumMod val="65000"/>
                  </a:schemeClr>
                </a:solidFill>
              </a:rPr>
              <a:t>includes heater </a:t>
            </a:r>
          </a:p>
          <a:p>
            <a:pPr algn="ctr"/>
            <a:r>
              <a:rPr lang="en-US" sz="825" i="1">
                <a:solidFill>
                  <a:schemeClr val="bg1">
                    <a:lumMod val="65000"/>
                  </a:schemeClr>
                </a:solidFill>
              </a:rPr>
              <a:t>control loops</a:t>
            </a:r>
          </a:p>
        </p:txBody>
      </p:sp>
      <p:sp>
        <p:nvSpPr>
          <p:cNvPr id="182" name="TextBox 181">
            <a:extLst>
              <a:ext uri="{FF2B5EF4-FFF2-40B4-BE49-F238E27FC236}">
                <a16:creationId xmlns:a16="http://schemas.microsoft.com/office/drawing/2014/main" id="{39BD6B17-A3A6-4C11-8F6E-23CAF7CAEFDF}"/>
              </a:ext>
            </a:extLst>
          </p:cNvPr>
          <p:cNvSpPr txBox="1"/>
          <p:nvPr/>
        </p:nvSpPr>
        <p:spPr>
          <a:xfrm>
            <a:off x="365002" y="4959492"/>
            <a:ext cx="1654620" cy="784830"/>
          </a:xfrm>
          <a:prstGeom prst="rect">
            <a:avLst/>
          </a:prstGeom>
          <a:noFill/>
        </p:spPr>
        <p:txBody>
          <a:bodyPr wrap="none" rtlCol="0">
            <a:spAutoFit/>
          </a:bodyPr>
          <a:lstStyle/>
          <a:p>
            <a:r>
              <a:rPr lang="en-US" sz="900" i="1">
                <a:solidFill>
                  <a:schemeClr val="accent3">
                    <a:lumMod val="75000"/>
                  </a:schemeClr>
                </a:solidFill>
              </a:rPr>
              <a:t>PROPER: John Krist (JPL)</a:t>
            </a:r>
          </a:p>
          <a:p>
            <a:r>
              <a:rPr lang="en-US" sz="900" i="1">
                <a:solidFill>
                  <a:schemeClr val="accent3">
                    <a:lumMod val="75000"/>
                  </a:schemeClr>
                </a:solidFill>
              </a:rPr>
              <a:t>LOWFSSim: Brandon Dube (JPL)</a:t>
            </a:r>
          </a:p>
          <a:p>
            <a:r>
              <a:rPr lang="en-US" sz="900" i="1">
                <a:solidFill>
                  <a:schemeClr val="accent3">
                    <a:lumMod val="75000"/>
                  </a:schemeClr>
                </a:solidFill>
              </a:rPr>
              <a:t>emccd_detect &amp; photon_count:</a:t>
            </a:r>
          </a:p>
          <a:p>
            <a:r>
              <a:rPr lang="en-US" sz="900" i="1">
                <a:solidFill>
                  <a:schemeClr val="accent3">
                    <a:lumMod val="75000"/>
                  </a:schemeClr>
                </a:solidFill>
              </a:rPr>
              <a:t>  Bijan Nemati, Sam Miller,</a:t>
            </a:r>
          </a:p>
          <a:p>
            <a:r>
              <a:rPr lang="en-US" sz="900" i="1">
                <a:solidFill>
                  <a:schemeClr val="accent3">
                    <a:lumMod val="75000"/>
                  </a:schemeClr>
                </a:solidFill>
              </a:rPr>
              <a:t>   Kevin Ludwick (UAH)</a:t>
            </a:r>
          </a:p>
        </p:txBody>
      </p:sp>
    </p:spTree>
    <p:extLst>
      <p:ext uri="{BB962C8B-B14F-4D97-AF65-F5344CB8AC3E}">
        <p14:creationId xmlns:p14="http://schemas.microsoft.com/office/powerpoint/2010/main" val="13448752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1919</TotalTime>
  <Words>5035</Words>
  <Application>Microsoft Office PowerPoint</Application>
  <PresentationFormat>On-screen Show (4:3)</PresentationFormat>
  <Paragraphs>475</Paragraphs>
  <Slides>34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Calibri Light</vt:lpstr>
      <vt:lpstr>Cambria Math</vt:lpstr>
      <vt:lpstr>Courier New</vt:lpstr>
      <vt:lpstr>Times New Roman</vt:lpstr>
      <vt:lpstr>Office Theme</vt:lpstr>
      <vt:lpstr>Roman CGI Observing Scenario 11  Time Series Simulations (Hybrid Lyot Coronagraph, Band 1)</vt:lpstr>
      <vt:lpstr>Acknowledgements</vt:lpstr>
      <vt:lpstr>Preface </vt:lpstr>
      <vt:lpstr>Some definitions</vt:lpstr>
      <vt:lpstr>CGI HLC Band 1</vt:lpstr>
      <vt:lpstr>OS 11</vt:lpstr>
      <vt:lpstr>OS11 Nomenclature</vt:lpstr>
      <vt:lpstr>OS11 Modeling Timesteps</vt:lpstr>
      <vt:lpstr>Simulation Flow (OS 11)</vt:lpstr>
      <vt:lpstr>Errors included in OS11 HLC time series optical model</vt:lpstr>
      <vt:lpstr>Current Modeling Uncertainty Factors (MUFs)</vt:lpstr>
      <vt:lpstr>LOWFS Model</vt:lpstr>
      <vt:lpstr>OS11 Zernike Aberrations Noll ordering</vt:lpstr>
      <vt:lpstr>OS11 Post-correction Jitter (RSS of X &amp; Y RMS jitters)</vt:lpstr>
      <vt:lpstr>HLC OS11 Dark Hole Mean NI</vt:lpstr>
      <vt:lpstr>HLC OS11 Movie 3 min intervals (play in presentation mode)</vt:lpstr>
      <vt:lpstr>HLC OS11 Time Series Files</vt:lpstr>
      <vt:lpstr>hlc_os11_inputs.fits</vt:lpstr>
      <vt:lpstr>Fluxes</vt:lpstr>
      <vt:lpstr>Creating Field Point Sources with CGISim</vt:lpstr>
      <vt:lpstr>Creating Planet Images</vt:lpstr>
      <vt:lpstr>Creating Disk Images</vt:lpstr>
      <vt:lpstr>emccd_detect</vt:lpstr>
      <vt:lpstr>PhotonCount</vt:lpstr>
      <vt:lpstr>Example Files &amp; Routine</vt:lpstr>
      <vt:lpstr>Results from hlc_os11_example.py</vt:lpstr>
      <vt:lpstr>Conclusions</vt:lpstr>
      <vt:lpstr>Additional STOP Results</vt:lpstr>
      <vt:lpstr>PowerPoint Presentation</vt:lpstr>
      <vt:lpstr>PowerPoint Presentation</vt:lpstr>
      <vt:lpstr>PowerPoint Presentation</vt:lpstr>
      <vt:lpstr>PowerPoint Presentation</vt:lpstr>
      <vt:lpstr>PowerPoint Presentation</vt:lpstr>
      <vt:lpstr>OS11 Reaction Wheel Speeds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 John E (3262)</dc:creator>
  <cp:lastModifiedBy>Krist, John E (3262)</cp:lastModifiedBy>
  <cp:revision>86</cp:revision>
  <dcterms:created xsi:type="dcterms:W3CDTF">2022-01-05T18:33:24Z</dcterms:created>
  <dcterms:modified xsi:type="dcterms:W3CDTF">2024-03-13T19:59:53Z</dcterms:modified>
</cp:coreProperties>
</file>