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38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9"/>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54947-B0EA-634C-A70A-70A597A0D520}" type="datetimeFigureOut">
              <a:rPr lang="en-US" smtClean="0"/>
              <a:t>4/28/20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20C7-C18F-8049-BA1B-94DB4FB0FFBD}" type="slidenum">
              <a:rPr lang="en-US" smtClean="0"/>
              <a:t>‹#›</a:t>
            </a:fld>
            <a:endParaRPr lang="en-US"/>
          </a:p>
        </p:txBody>
      </p:sp>
    </p:spTree>
    <p:extLst>
      <p:ext uri="{BB962C8B-B14F-4D97-AF65-F5344CB8AC3E}">
        <p14:creationId xmlns:p14="http://schemas.microsoft.com/office/powerpoint/2010/main" val="235116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asa.gov/" TargetMode="External"/><Relationship Id="rId3" Type="http://schemas.openxmlformats.org/officeDocument/2006/relationships/hyperlink" Target="http://hubblesite.org/images/gallery/56-hubble-telescope" TargetMode="External"/><Relationship Id="rId7" Type="http://schemas.openxmlformats.org/officeDocument/2006/relationships/hyperlink" Target="http://hubblesite.org/images/gallery/90-white-dwarf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hubblesite.org/images/gallery/2-stars" TargetMode="External"/><Relationship Id="rId5" Type="http://schemas.openxmlformats.org/officeDocument/2006/relationships/hyperlink" Target="http://hubblesite.org/images/gallery/91-observations" TargetMode="External"/><Relationship Id="rId4" Type="http://schemas.openxmlformats.org/officeDocument/2006/relationships/hyperlink" Target="http://hubblesite.org/images/gallery/68-multiple-star-systems" TargetMode="External"/><Relationship Id="rId9" Type="http://schemas.openxmlformats.org/officeDocument/2006/relationships/hyperlink" Target="http://www.stsci.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Top Image: Image of a bright star (Sirius) with HST. A faint planet orbiting close to the star would be lost in the glare. The orange circle is the field of view of CGI. </a:t>
            </a:r>
          </a:p>
          <a:p>
            <a:r>
              <a:rPr lang="en-US" sz="1200" kern="1200" dirty="0">
                <a:solidFill>
                  <a:schemeClr val="tx1"/>
                </a:solidFill>
                <a:effectLst/>
                <a:latin typeface="+mn-lt"/>
                <a:ea typeface="+mn-ea"/>
                <a:cs typeface="+mn-cs"/>
              </a:rPr>
              <a:t>Bottom Image: CGI lab demonstration of 1 billion to one contrast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Imaging a planet around a nearby star is really challenging. Imagine trying to see a firefly buzzing near a lighthouse. Now imagine that firefly is buzzing 20ft away from that lighthouse and you’re trying to see it from 1500 miles away (CA to MN). That’s what we can do today. To see an Earth-like planet around a Sun-like star, we need to do 10,000 times better than that. Replace that firefly with a single cell of bioluminescent algae.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problem, of course, is that alga is lost under the glare of the lighthouse. The planet is lost in the glare of the star. (top image) We will have to specially design a telescope and instrument that block the starlight to see the extraordinarily faint planet. (bottom image)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factor of 10,000x improvement is too much to do in one giant leap. CGI is a direct predecessor to these missions, and is a </a:t>
            </a:r>
            <a:r>
              <a:rPr lang="en-US" sz="1200" i="1" kern="1200" dirty="0">
                <a:solidFill>
                  <a:schemeClr val="tx1"/>
                </a:solidFill>
                <a:effectLst/>
                <a:latin typeface="+mn-lt"/>
                <a:ea typeface="+mn-ea"/>
                <a:cs typeface="+mn-cs"/>
              </a:rPr>
              <a:t>crucial</a:t>
            </a:r>
            <a:r>
              <a:rPr lang="en-US" sz="1200" kern="1200" dirty="0">
                <a:solidFill>
                  <a:schemeClr val="tx1"/>
                </a:solidFill>
                <a:effectLst/>
                <a:latin typeface="+mn-lt"/>
                <a:ea typeface="+mn-ea"/>
                <a:cs typeface="+mn-cs"/>
              </a:rPr>
              <a:t> step in the exploration of Sun-like planetary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CGI will be 1,000x better that any current telescope, and will be capable of seeing Jupiter-like planets around nearby stars. It will also be able to see </a:t>
            </a:r>
          </a:p>
          <a:p>
            <a:r>
              <a:rPr lang="en-US" sz="1200" kern="1200" dirty="0">
                <a:solidFill>
                  <a:schemeClr val="tx1"/>
                </a:solidFill>
                <a:effectLst/>
                <a:latin typeface="+mn-lt"/>
                <a:ea typeface="+mn-ea"/>
                <a:cs typeface="+mn-cs"/>
              </a:rPr>
              <a:t>‘protoplanetary disks’ – the disk of dust and gas around a very young star out of which planets form </a:t>
            </a:r>
          </a:p>
          <a:p>
            <a:r>
              <a:rPr lang="en-US" sz="1200" kern="1200" dirty="0">
                <a:solidFill>
                  <a:schemeClr val="tx1"/>
                </a:solidFill>
                <a:effectLst/>
                <a:latin typeface="+mn-lt"/>
                <a:ea typeface="+mn-ea"/>
                <a:cs typeface="+mn-cs"/>
              </a:rPr>
              <a:t>‘debris disks’ - the remnant material from planet formation, akin to massive versions of our asteroid or Kuiper belts</a:t>
            </a:r>
          </a:p>
          <a:p>
            <a:r>
              <a:rPr lang="en-US" sz="1200" kern="1200" dirty="0">
                <a:solidFill>
                  <a:schemeClr val="tx1"/>
                </a:solidFill>
                <a:effectLst/>
                <a:latin typeface="+mn-lt"/>
                <a:ea typeface="+mn-ea"/>
                <a:cs typeface="+mn-cs"/>
              </a:rPr>
              <a:t>‘exozodiacal disks’ – the remnant material from planet formation and evaporating comets, akin to the dust that causes zodiacal light in our solar system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Details about top image: </a:t>
            </a:r>
            <a:r>
              <a:rPr lang="en-US" sz="1200" kern="1200" dirty="0">
                <a:solidFill>
                  <a:schemeClr val="tx1"/>
                </a:solidFill>
                <a:effectLst/>
                <a:latin typeface="+mn-lt"/>
                <a:ea typeface="+mn-ea"/>
                <a:cs typeface="+mn-cs"/>
              </a:rPr>
              <a:t>This Hubble Space Telescope image shows Sirius A, the brightest star in our nighttime sky, along with its faint, tiny stellar companion, Sirius B. Astronomers overexposed the image of Sirius A [at center] so that the dim Sirius B [tiny dot at lower left] could be seen. Sirius B is about 10,000 times fainter than Sirius A.</a:t>
            </a:r>
          </a:p>
          <a:p>
            <a:r>
              <a:rPr lang="en-US" sz="1200" kern="1200" dirty="0">
                <a:solidFill>
                  <a:schemeClr val="tx1"/>
                </a:solidFill>
                <a:effectLst/>
                <a:latin typeface="+mn-lt"/>
                <a:ea typeface="+mn-ea"/>
                <a:cs typeface="+mn-cs"/>
              </a:rPr>
              <a:t>The cross-shaped diffraction spikes and concentric rings around Sirius A, and the small ring around Sirius B, are artifacts produced within the telescope's imaging system. Sirius B is about 10,000 times fainter than Sirius A, but it can be seen in this image because it is orbiting far away from Sirius A. (about 6 arcseconds) If we wanted to image planets orbiting close to Sirius A, or any other star, they would be much more difficult to detect, because of the glare of the star.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Details about bottom image: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lab image taken with a WFIRST CGI prototype at JPL. The color scale is tells you how faint a planet you could detect at each position. In the darkest blue regions, you could see a planet that’s 1 billion times fainter than its star. [The point source is just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 art, not a real source!] </a:t>
            </a:r>
          </a:p>
          <a:p>
            <a:r>
              <a:rPr lang="en-US" sz="1200" kern="1200" dirty="0">
                <a:solidFill>
                  <a:schemeClr val="tx1"/>
                </a:solidFill>
                <a:effectLst/>
                <a:latin typeface="+mn-lt"/>
                <a:ea typeface="+mn-ea"/>
                <a:cs typeface="+mn-cs"/>
              </a:rPr>
              <a:t>Technical details: 360 </a:t>
            </a:r>
            <a:r>
              <a:rPr lang="en-US" sz="1200" kern="1200" dirty="0" err="1">
                <a:solidFill>
                  <a:schemeClr val="tx1"/>
                </a:solidFill>
                <a:effectLst/>
                <a:latin typeface="+mn-lt"/>
                <a:ea typeface="+mn-ea"/>
                <a:cs typeface="+mn-cs"/>
              </a:rPr>
              <a:t>deg</a:t>
            </a:r>
            <a:r>
              <a:rPr lang="en-US" sz="1200" kern="1200" dirty="0">
                <a:solidFill>
                  <a:schemeClr val="tx1"/>
                </a:solidFill>
                <a:effectLst/>
                <a:latin typeface="+mn-lt"/>
                <a:ea typeface="+mn-ea"/>
                <a:cs typeface="+mn-cs"/>
              </a:rPr>
              <a:t> dark hole, with a contrast ratio of 10-9 from 3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/D to 8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/D at wavelength </a:t>
            </a:r>
            <a:r>
              <a:rPr lang="en-US" sz="1200" kern="1200" dirty="0" err="1">
                <a:solidFill>
                  <a:schemeClr val="tx1"/>
                </a:solidFill>
                <a:effectLst/>
                <a:latin typeface="+mn-lt"/>
                <a:ea typeface="+mn-ea"/>
                <a:cs typeface="+mn-cs"/>
              </a:rPr>
              <a:t>λ</a:t>
            </a:r>
            <a:r>
              <a:rPr lang="en-US" sz="1200" kern="1200" dirty="0">
                <a:solidFill>
                  <a:schemeClr val="tx1"/>
                </a:solidFill>
                <a:effectLst/>
                <a:latin typeface="+mn-lt"/>
                <a:ea typeface="+mn-ea"/>
                <a:cs typeface="+mn-cs"/>
              </a:rPr>
              <a:t>, where D is the telescope diameter. Results shown are unpolarized light with a 10% bandwidth centered at 0.55 µm. (Jun-</a:t>
            </a:r>
            <a:r>
              <a:rPr lang="en-US" sz="1200" kern="1200" dirty="0" err="1">
                <a:solidFill>
                  <a:schemeClr val="tx1"/>
                </a:solidFill>
                <a:effectLst/>
                <a:latin typeface="+mn-lt"/>
                <a:ea typeface="+mn-ea"/>
                <a:cs typeface="+mn-cs"/>
              </a:rPr>
              <a:t>Byoung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Seo</a:t>
            </a:r>
            <a:r>
              <a:rPr lang="en-US" sz="1200" kern="1200" dirty="0">
                <a:solidFill>
                  <a:schemeClr val="tx1"/>
                </a:solidFill>
                <a:effectLst/>
                <a:latin typeface="+mn-lt"/>
                <a:ea typeface="+mn-ea"/>
                <a:cs typeface="+mn-cs"/>
              </a:rPr>
              <a:t> et al., private communication, Dec. 2016).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Side note: what astrophysical measurements have been done on Sirius and why do we care? </a:t>
            </a:r>
            <a:r>
              <a:rPr lang="en-US" sz="1200" kern="1200" dirty="0">
                <a:solidFill>
                  <a:schemeClr val="tx1"/>
                </a:solidFill>
                <a:effectLst/>
                <a:latin typeface="+mn-lt"/>
                <a:ea typeface="+mn-ea"/>
                <a:cs typeface="+mn-cs"/>
              </a:rPr>
              <a:t>The two stars revolve around each other every 50 years. Sirius A, only 8.6 light-years from Earth, is the fifth closest star system known. Sirius B, a white dwarf, is very faint because of its tiny size, only 7,500 miles in diameter. White dwarfs are the leftover remnants of stars similar to the sun. They have exhausted their nuclear fuel sources and have collapsed down to a very small </a:t>
            </a:r>
            <a:r>
              <a:rPr lang="en-US" sz="1200" kern="1200" dirty="0" err="1">
                <a:solidFill>
                  <a:schemeClr val="tx1"/>
                </a:solidFill>
                <a:effectLst/>
                <a:latin typeface="+mn-lt"/>
                <a:ea typeface="+mn-ea"/>
                <a:cs typeface="+mn-cs"/>
              </a:rPr>
              <a:t>size.Using</a:t>
            </a:r>
            <a:r>
              <a:rPr lang="en-US" sz="1200" kern="1200" dirty="0">
                <a:solidFill>
                  <a:schemeClr val="tx1"/>
                </a:solidFill>
                <a:effectLst/>
                <a:latin typeface="+mn-lt"/>
                <a:ea typeface="+mn-ea"/>
                <a:cs typeface="+mn-cs"/>
              </a:rPr>
              <a:t> the keen eye of Hubble's Space Telescope Imaging Spectrograph (STIS), astronomers have now been able to isolate the light from Sirius B and disperse it into a spectrum. STIS measured light from Sirius B being stretched to longer, redder wavelengths due to the white dwarf's powerful gravitational pull. Based on those measurements, astronomers have calculated Sirius B's mass at 98 percent that of the sun. Analysis of the white dwarf's spectrum also has allowed astronomers to refine the estimate for its surface temperature to about 44,900 degrees Fahrenheit (25,200 degrees Kelvin).</a:t>
            </a:r>
          </a:p>
          <a:p>
            <a:r>
              <a:rPr lang="en-US" sz="1200" kern="1200" dirty="0">
                <a:solidFill>
                  <a:schemeClr val="tx1"/>
                </a:solidFill>
                <a:effectLst/>
                <a:latin typeface="+mn-lt"/>
                <a:ea typeface="+mn-ea"/>
                <a:cs typeface="+mn-cs"/>
              </a:rPr>
              <a:t>Accurately determining the masses of white dwarfs is fundamentally important to understanding stellar evolution. The sun will eventually become a white dwarf. White dwarfs are also the source of Type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supernova explosions, which are used because of their brightness to measure the distance to distant galaxies and the expansion rate of the universe. Measurements based on Type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supernovae are fundamental to understanding "dark energy," a dominant repulsive force stretching the universe apart. Also, the method used to determine the white dwarf's mass relies on one of the key predictions of Einstein's theory of General Relativity: that light loses energy when it attempts to escape the gravity of a compact star. This effect is known as the gravitational redshift of the light.</a:t>
            </a:r>
          </a:p>
          <a:p>
            <a:r>
              <a:rPr lang="en-US" sz="1200" kern="1200" dirty="0">
                <a:solidFill>
                  <a:schemeClr val="tx1"/>
                </a:solidFill>
                <a:effectLst/>
                <a:latin typeface="+mn-lt"/>
                <a:ea typeface="+mn-ea"/>
                <a:cs typeface="+mn-cs"/>
              </a:rPr>
              <a:t>This image was taken Oct. 15, 2003, with Hubble's Wide Field Planetary Camera 2. Based on detailed measurements of the position of Sirius B in this image, astronomers were then able to point the STIS instrument exactly on the white dwarf and make the measurements to determine its gravitational redshift and mass.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Tags</a:t>
            </a:r>
          </a:p>
          <a:p>
            <a:r>
              <a:rPr lang="en-US" sz="1200" u="sng" kern="1200" dirty="0">
                <a:solidFill>
                  <a:schemeClr val="tx1"/>
                </a:solidFill>
                <a:effectLst/>
                <a:latin typeface="+mn-lt"/>
                <a:ea typeface="+mn-ea"/>
                <a:cs typeface="+mn-cs"/>
                <a:hlinkClick r:id="rId3"/>
              </a:rPr>
              <a:t>Hubble Telescope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Multiple Star Systems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Observations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6"/>
              </a:rPr>
              <a:t>Stars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White Dwarfs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Credits</a:t>
            </a:r>
          </a:p>
          <a:p>
            <a:r>
              <a:rPr lang="en-US" sz="1200" u="sng" kern="1200" dirty="0">
                <a:solidFill>
                  <a:schemeClr val="tx1"/>
                </a:solidFill>
                <a:effectLst/>
                <a:latin typeface="+mn-lt"/>
                <a:ea typeface="+mn-ea"/>
                <a:cs typeface="+mn-cs"/>
                <a:hlinkClick r:id="rId8"/>
              </a:rPr>
              <a:t>NASA</a:t>
            </a:r>
            <a:r>
              <a:rPr lang="en-US" sz="1200" kern="1200" dirty="0">
                <a:solidFill>
                  <a:schemeClr val="tx1"/>
                </a:solidFill>
                <a:effectLst/>
                <a:latin typeface="+mn-lt"/>
                <a:ea typeface="+mn-ea"/>
                <a:cs typeface="+mn-cs"/>
              </a:rPr>
              <a:t>, H.E. Bond and E. </a:t>
            </a:r>
            <a:r>
              <a:rPr lang="en-US" sz="1200" kern="1200" dirty="0" err="1">
                <a:solidFill>
                  <a:schemeClr val="tx1"/>
                </a:solidFill>
                <a:effectLst/>
                <a:latin typeface="+mn-lt"/>
                <a:ea typeface="+mn-ea"/>
                <a:cs typeface="+mn-cs"/>
              </a:rPr>
              <a:t>Nelan</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Space Telescope Science Institute</a:t>
            </a:r>
            <a:r>
              <a:rPr lang="en-US" sz="1200" kern="1200" dirty="0">
                <a:solidFill>
                  <a:schemeClr val="tx1"/>
                </a:solidFill>
                <a:effectLst/>
                <a:latin typeface="+mn-lt"/>
                <a:ea typeface="+mn-ea"/>
                <a:cs typeface="+mn-cs"/>
              </a:rPr>
              <a:t>, Baltimore, Md.); M. Barstow and M. Burleigh (University of Leicester, U.K.); and J.B. </a:t>
            </a:r>
            <a:r>
              <a:rPr lang="en-US" sz="1200" kern="1200" dirty="0" err="1">
                <a:solidFill>
                  <a:schemeClr val="tx1"/>
                </a:solidFill>
                <a:effectLst/>
                <a:latin typeface="+mn-lt"/>
                <a:ea typeface="+mn-ea"/>
                <a:cs typeface="+mn-cs"/>
              </a:rPr>
              <a:t>Holberg</a:t>
            </a:r>
            <a:r>
              <a:rPr lang="en-US" sz="1200" kern="1200" dirty="0">
                <a:solidFill>
                  <a:schemeClr val="tx1"/>
                </a:solidFill>
                <a:effectLst/>
                <a:latin typeface="+mn-lt"/>
                <a:ea typeface="+mn-ea"/>
                <a:cs typeface="+mn-cs"/>
              </a:rPr>
              <a:t> (University of Arizona)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E634DC-802B-4E76-9549-72AF9455C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56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Box 4"/>
          <p:cNvSpPr txBox="1"/>
          <p:nvPr userDrawn="1"/>
        </p:nvSpPr>
        <p:spPr>
          <a:xfrm>
            <a:off x="11721914" y="247432"/>
            <a:ext cx="184731" cy="369332"/>
          </a:xfrm>
          <a:prstGeom prst="rect">
            <a:avLst/>
          </a:prstGeom>
          <a:noFill/>
        </p:spPr>
        <p:txBody>
          <a:bodyPr wrap="none" rtlCol="0">
            <a:spAutoFit/>
          </a:bodyPr>
          <a:lstStyle/>
          <a:p>
            <a:endParaRPr lang="en-US" sz="1800" dirty="0"/>
          </a:p>
        </p:txBody>
      </p:sp>
      <p:sp>
        <p:nvSpPr>
          <p:cNvPr id="10"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1"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13"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Tree>
    <p:extLst>
      <p:ext uri="{BB962C8B-B14F-4D97-AF65-F5344CB8AC3E}">
        <p14:creationId xmlns:p14="http://schemas.microsoft.com/office/powerpoint/2010/main" val="277950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11" name="Content Placeholder 2"/>
          <p:cNvSpPr>
            <a:spLocks noGrp="1"/>
          </p:cNvSpPr>
          <p:nvPr>
            <p:ph idx="1"/>
          </p:nvPr>
        </p:nvSpPr>
        <p:spPr>
          <a:xfrm>
            <a:off x="609601" y="1600201"/>
            <a:ext cx="10972799" cy="4525963"/>
          </a:xfrm>
        </p:spPr>
        <p:txBody>
          <a:bodyPr/>
          <a:lstStyle>
            <a:lvl1pPr marL="342900" indent="-342900">
              <a:buFont typeface="Arial" panose="020B0604020202020204" pitchFamily="34" charset="0"/>
              <a:buChar char="•"/>
              <a:defRPr>
                <a:solidFill>
                  <a:srgbClr val="000000"/>
                </a:solidFill>
              </a:defRPr>
            </a:lvl1pPr>
            <a:lvl2pPr>
              <a:defRPr>
                <a:solidFill>
                  <a:srgbClr val="000000"/>
                </a:solidFill>
              </a:defRPr>
            </a:lvl2pPr>
            <a:lvl3pPr>
              <a:defRPr>
                <a:solidFill>
                  <a:srgbClr val="000000"/>
                </a:solidFill>
              </a:defRPr>
            </a:lvl3pPr>
            <a:lvl4pPr marL="1600200" indent="-228600">
              <a:buFont typeface="Wingdings" pitchFamily="2" charset="2"/>
              <a:buChar char="§"/>
              <a:defRPr>
                <a:solidFill>
                  <a:srgbClr val="000000"/>
                </a:solidFill>
              </a:defRPr>
            </a:lvl4pPr>
            <a:lvl5pPr marL="2057400" indent="-22860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B9665BF-8100-F346-B0CD-7A5C1FE35401}"/>
              </a:ext>
            </a:extLst>
          </p:cNvPr>
          <p:cNvSpPr/>
          <p:nvPr userDrawn="1"/>
        </p:nvSpPr>
        <p:spPr>
          <a:xfrm>
            <a:off x="4275296" y="-12677"/>
            <a:ext cx="7916704" cy="1255241"/>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3"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9"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
        <p:nvSpPr>
          <p:cNvPr id="8" name="Title 1"/>
          <p:cNvSpPr>
            <a:spLocks noGrp="1"/>
          </p:cNvSpPr>
          <p:nvPr>
            <p:ph type="title"/>
          </p:nvPr>
        </p:nvSpPr>
        <p:spPr>
          <a:xfrm>
            <a:off x="4275296" y="94073"/>
            <a:ext cx="7813381" cy="1062839"/>
          </a:xfrm>
        </p:spPr>
        <p:txBody>
          <a:bodyPr>
            <a:noAutofit/>
          </a:bodyPr>
          <a:lstStyle>
            <a:lvl1pPr>
              <a:defRPr sz="4800" b="1">
                <a:ln w="3175">
                  <a:noFill/>
                </a:ln>
                <a:solidFill>
                  <a:schemeClr val="bg1"/>
                </a:solidFill>
                <a:latin typeface="+mj-lt"/>
              </a:defRPr>
            </a:lvl1pPr>
          </a:lstStyle>
          <a:p>
            <a:r>
              <a:rPr lang="en-US" dirty="0"/>
              <a:t>Click to edit Master title style</a:t>
            </a:r>
          </a:p>
        </p:txBody>
      </p:sp>
      <p:sp>
        <p:nvSpPr>
          <p:cNvPr id="14" name="Rectangle 13">
            <a:extLst>
              <a:ext uri="{FF2B5EF4-FFF2-40B4-BE49-F238E27FC236}">
                <a16:creationId xmlns:a16="http://schemas.microsoft.com/office/drawing/2014/main" id="{AEFFACAE-3A68-F043-8B92-A8C3CF85DAE8}"/>
              </a:ext>
            </a:extLst>
          </p:cNvPr>
          <p:cNvSpPr/>
          <p:nvPr userDrawn="1"/>
        </p:nvSpPr>
        <p:spPr>
          <a:xfrm>
            <a:off x="3321289" y="1"/>
            <a:ext cx="955856" cy="550190"/>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792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815" y="-12677"/>
            <a:ext cx="12192000" cy="1255241"/>
          </a:xfrm>
          <a:prstGeom prst="rect">
            <a:avLst/>
          </a:prstGeom>
        </p:spPr>
      </p:pic>
      <p:sp>
        <p:nvSpPr>
          <p:cNvPr id="12"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13"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9"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
        <p:nvSpPr>
          <p:cNvPr id="10" name="Rectangle 9">
            <a:extLst>
              <a:ext uri="{FF2B5EF4-FFF2-40B4-BE49-F238E27FC236}">
                <a16:creationId xmlns:a16="http://schemas.microsoft.com/office/drawing/2014/main" id="{692F67C1-3BC1-6E4F-9D2A-29358FDAAFB2}"/>
              </a:ext>
            </a:extLst>
          </p:cNvPr>
          <p:cNvSpPr/>
          <p:nvPr userDrawn="1"/>
        </p:nvSpPr>
        <p:spPr>
          <a:xfrm>
            <a:off x="4275296" y="-12677"/>
            <a:ext cx="7916704" cy="1255241"/>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4275296" y="94073"/>
            <a:ext cx="7813381" cy="1062839"/>
          </a:xfrm>
        </p:spPr>
        <p:txBody>
          <a:bodyPr>
            <a:noAutofit/>
          </a:bodyPr>
          <a:lstStyle>
            <a:lvl1pPr>
              <a:defRPr sz="4800" b="1">
                <a:ln w="3175">
                  <a:noFill/>
                </a:ln>
                <a:solidFill>
                  <a:schemeClr val="bg1"/>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2AD1D6DD-290F-B342-B26D-4FCD04F018D3}"/>
              </a:ext>
            </a:extLst>
          </p:cNvPr>
          <p:cNvSpPr/>
          <p:nvPr userDrawn="1"/>
        </p:nvSpPr>
        <p:spPr>
          <a:xfrm>
            <a:off x="3321289" y="1"/>
            <a:ext cx="955856" cy="550190"/>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5868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0642" y="76862"/>
            <a:ext cx="9812321" cy="628110"/>
          </a:xfrm>
        </p:spPr>
        <p:txBody>
          <a:bodyPr/>
          <a:lstStyle/>
          <a:p>
            <a:r>
              <a:rPr lang="en-US" dirty="0"/>
              <a:t>Click to edit Master title style</a:t>
            </a:r>
          </a:p>
        </p:txBody>
      </p:sp>
      <p:sp>
        <p:nvSpPr>
          <p:cNvPr id="3" name="Content Placeholder 2"/>
          <p:cNvSpPr>
            <a:spLocks noGrp="1"/>
          </p:cNvSpPr>
          <p:nvPr>
            <p:ph idx="1"/>
          </p:nvPr>
        </p:nvSpPr>
        <p:spPr>
          <a:xfrm>
            <a:off x="1712147" y="971848"/>
            <a:ext cx="9870252" cy="515431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3000320" y="6506989"/>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9"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6200000">
            <a:off x="-2757187" y="2775401"/>
            <a:ext cx="6794401" cy="1243600"/>
          </a:xfrm>
          <a:prstGeom prst="rect">
            <a:avLst/>
          </a:prstGeom>
        </p:spPr>
      </p:pic>
      <p:sp>
        <p:nvSpPr>
          <p:cNvPr id="11" name="Date Placeholder 3"/>
          <p:cNvSpPr>
            <a:spLocks noGrp="1"/>
          </p:cNvSpPr>
          <p:nvPr>
            <p:ph type="dt" sz="half" idx="2"/>
          </p:nvPr>
        </p:nvSpPr>
        <p:spPr>
          <a:xfrm>
            <a:off x="115380" y="6633060"/>
            <a:ext cx="2743200" cy="159204"/>
          </a:xfrm>
          <a:prstGeom prst="rect">
            <a:avLst/>
          </a:prstGeom>
        </p:spPr>
        <p:txBody>
          <a:bodyPr vert="horz" lIns="0" tIns="0" rIns="0" bIns="0" rtlCol="0" anchor="b" anchorCtr="0"/>
          <a:lstStyle>
            <a:lvl1pPr algn="l">
              <a:defRPr sz="900">
                <a:solidFill>
                  <a:schemeClr val="bg1"/>
                </a:solidFill>
                <a:latin typeface="Arial" panose="020B0604020202020204" pitchFamily="34" charset="0"/>
                <a:cs typeface="Arial" panose="020B0604020202020204" pitchFamily="34" charset="0"/>
              </a:defRPr>
            </a:lvl1pPr>
          </a:lstStyle>
          <a:p>
            <a:r>
              <a:rPr lang="en-US"/>
              <a:t>CGI SRR/SDR</a:t>
            </a:r>
            <a:endParaRPr lang="en-US" dirty="0"/>
          </a:p>
        </p:txBody>
      </p:sp>
    </p:spTree>
    <p:extLst>
      <p:ext uri="{BB962C8B-B14F-4D97-AF65-F5344CB8AC3E}">
        <p14:creationId xmlns:p14="http://schemas.microsoft.com/office/powerpoint/2010/main" val="183974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820" y="0"/>
            <a:ext cx="7338144" cy="685800"/>
          </a:xfrm>
        </p:spPr>
        <p:txBody>
          <a:bodyPr/>
          <a:lstStyle>
            <a:lvl1pPr algn="ctr">
              <a:defRPr sz="3200" i="0"/>
            </a:lvl1pPr>
          </a:lstStyle>
          <a:p>
            <a:r>
              <a:rPr lang="en-US"/>
              <a:t>Click to edit Master title style</a:t>
            </a:r>
            <a:endParaRPr lang="en-US" dirty="0"/>
          </a:p>
        </p:txBody>
      </p:sp>
      <p:sp>
        <p:nvSpPr>
          <p:cNvPr id="5" name="Slide Number Placeholder 2"/>
          <p:cNvSpPr>
            <a:spLocks noGrp="1"/>
          </p:cNvSpPr>
          <p:nvPr>
            <p:ph type="sldNum" sz="quarter" idx="4"/>
          </p:nvPr>
        </p:nvSpPr>
        <p:spPr>
          <a:xfrm>
            <a:off x="11549273" y="6631614"/>
            <a:ext cx="558800" cy="161583"/>
          </a:xfrm>
          <a:prstGeom prst="rect">
            <a:avLst/>
          </a:prstGeom>
        </p:spPr>
        <p:txBody>
          <a:bodyPr vert="horz" lIns="0" tIns="0" rIns="0" bIns="0" rtlCol="0" anchor="ctr">
            <a:spAutoFit/>
          </a:bodyPr>
          <a:lstStyle>
            <a:lvl1pPr algn="r">
              <a:defRPr sz="1050">
                <a:solidFill>
                  <a:schemeClr val="tx1">
                    <a:tint val="75000"/>
                  </a:schemeClr>
                </a:solidFill>
              </a:defRPr>
            </a:lvl1pPr>
          </a:lstStyle>
          <a:p>
            <a:fld id="{B0646270-D692-4BFB-9550-8B1C722CDB0B}" type="slidenum">
              <a:rPr lang="en-US" smtClean="0"/>
              <a:pPr/>
              <a:t>‹#›</a:t>
            </a:fld>
            <a:endParaRPr lang="en-US" dirty="0"/>
          </a:p>
        </p:txBody>
      </p:sp>
      <p:sp>
        <p:nvSpPr>
          <p:cNvPr id="6" name="Content Placeholder 15"/>
          <p:cNvSpPr>
            <a:spLocks noGrp="1"/>
          </p:cNvSpPr>
          <p:nvPr>
            <p:ph sz="quarter" idx="11"/>
          </p:nvPr>
        </p:nvSpPr>
        <p:spPr>
          <a:xfrm>
            <a:off x="539639" y="985963"/>
            <a:ext cx="11048063" cy="5247861"/>
          </a:xfrm>
          <a:prstGeom prst="rect">
            <a:avLst/>
          </a:prstGeom>
        </p:spPr>
        <p:txBody>
          <a:bodyPr/>
          <a:lstStyle>
            <a:lvl1pPr marL="0" indent="0">
              <a:spcBef>
                <a:spcPts val="600"/>
              </a:spcBef>
              <a:buNone/>
              <a:defRPr>
                <a:solidFill>
                  <a:schemeClr val="tx1"/>
                </a:solidFill>
                <a:latin typeface="Calibri" panose="020F0502020204030204" pitchFamily="34" charset="0"/>
                <a:cs typeface="Calibri" panose="020F0502020204030204" pitchFamily="34" charset="0"/>
              </a:defRPr>
            </a:lvl1pPr>
            <a:lvl2pPr marL="457200" indent="-228600">
              <a:spcBef>
                <a:spcPts val="0"/>
              </a:spcBef>
              <a:spcAft>
                <a:spcPts val="200"/>
              </a:spcAft>
              <a:defRPr>
                <a:solidFill>
                  <a:schemeClr val="tx1"/>
                </a:solidFill>
                <a:latin typeface="Calibri" panose="020F0502020204030204" pitchFamily="34" charset="0"/>
                <a:cs typeface="Calibri" panose="020F0502020204030204" pitchFamily="34" charset="0"/>
              </a:defRPr>
            </a:lvl2pPr>
            <a:lvl3pPr marL="914400">
              <a:spcBef>
                <a:spcPts val="0"/>
              </a:spcBef>
              <a:spcAft>
                <a:spcPts val="200"/>
              </a:spcAft>
              <a:defRPr>
                <a:solidFill>
                  <a:schemeClr val="tx1"/>
                </a:solidFill>
                <a:latin typeface="Calibri" panose="020F0502020204030204" pitchFamily="34" charset="0"/>
                <a:cs typeface="Calibri" panose="020F0502020204030204" pitchFamily="34" charset="0"/>
              </a:defRPr>
            </a:lvl3pPr>
            <a:lvl4pPr marL="1143000">
              <a:spcBef>
                <a:spcPts val="0"/>
              </a:spcBef>
              <a:spcAft>
                <a:spcPts val="200"/>
              </a:spcAft>
              <a:defRPr sz="1700">
                <a:solidFill>
                  <a:schemeClr val="tx1"/>
                </a:solidFill>
                <a:latin typeface="Calibri" panose="020F0502020204030204" pitchFamily="34" charset="0"/>
                <a:cs typeface="Calibri" panose="020F0502020204030204" pitchFamily="34" charset="0"/>
              </a:defRPr>
            </a:lvl4pPr>
            <a:lvl5pPr marL="1371600">
              <a:spcBef>
                <a:spcPts val="0"/>
              </a:spcBef>
              <a:defRPr>
                <a:solidFill>
                  <a:schemeClr val="tx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36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1"/>
            <a:ext cx="12192000" cy="1380571"/>
          </a:xfrm>
          <a:prstGeom prst="rect">
            <a:avLst/>
          </a:prstGeom>
        </p:spPr>
      </p:pic>
      <p:sp>
        <p:nvSpPr>
          <p:cNvPr id="2" name="Title 1"/>
          <p:cNvSpPr>
            <a:spLocks noGrp="1"/>
          </p:cNvSpPr>
          <p:nvPr>
            <p:ph type="title" hasCustomPrompt="1"/>
          </p:nvPr>
        </p:nvSpPr>
        <p:spPr>
          <a:xfrm>
            <a:off x="4312925" y="179726"/>
            <a:ext cx="7502779" cy="1062839"/>
          </a:xfrm>
        </p:spPr>
        <p:txBody>
          <a:bodyPr/>
          <a:lstStyle>
            <a:lvl1pPr>
              <a:defRPr>
                <a:solidFill>
                  <a:schemeClr val="bg1"/>
                </a:solidFill>
              </a:defRPr>
            </a:lvl1pPr>
          </a:lstStyle>
          <a:p>
            <a:r>
              <a:rPr lang="en-US" dirty="0"/>
              <a:t>Coronagraph Instrument (CGI)</a:t>
            </a:r>
          </a:p>
        </p:txBody>
      </p:sp>
      <p:sp>
        <p:nvSpPr>
          <p:cNvPr id="3" name="Slide Number Placeholder 2"/>
          <p:cNvSpPr>
            <a:spLocks noGrp="1"/>
          </p:cNvSpPr>
          <p:nvPr>
            <p:ph type="sldNum" sz="quarter" idx="10"/>
          </p:nvPr>
        </p:nvSpPr>
        <p:spPr/>
        <p:txBody>
          <a:bodyPr/>
          <a:lstStyle/>
          <a:p>
            <a:fld id="{9B402786-918C-D846-A5E6-705928AE4161}"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Coronagraph Instrument Reference Information</a:t>
            </a:r>
            <a:endParaRPr lang="en-US" dirty="0"/>
          </a:p>
        </p:txBody>
      </p:sp>
      <p:sp>
        <p:nvSpPr>
          <p:cNvPr id="5" name="Date Placeholder 4"/>
          <p:cNvSpPr>
            <a:spLocks noGrp="1"/>
          </p:cNvSpPr>
          <p:nvPr>
            <p:ph type="dt" sz="half" idx="12"/>
          </p:nvPr>
        </p:nvSpPr>
        <p:spPr/>
        <p:txBody>
          <a:bodyPr/>
          <a:lstStyle/>
          <a:p>
            <a:r>
              <a:rPr lang="en-US"/>
              <a:t>February XX 2018</a:t>
            </a:r>
          </a:p>
        </p:txBody>
      </p:sp>
    </p:spTree>
    <p:extLst>
      <p:ext uri="{BB962C8B-B14F-4D97-AF65-F5344CB8AC3E}">
        <p14:creationId xmlns:p14="http://schemas.microsoft.com/office/powerpoint/2010/main" val="324575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685800"/>
            <a:ext cx="10291704" cy="5567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12147" y="1600201"/>
            <a:ext cx="987025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eatball.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45335" y="6768"/>
            <a:ext cx="865480" cy="551744"/>
          </a:xfrm>
          <a:prstGeom prst="rect">
            <a:avLst/>
          </a:prstGeom>
        </p:spPr>
      </p:pic>
      <p:sp>
        <p:nvSpPr>
          <p:cNvPr id="8" name="Footer Placeholder 4"/>
          <p:cNvSpPr>
            <a:spLocks noGrp="1"/>
          </p:cNvSpPr>
          <p:nvPr>
            <p:ph type="ftr" sz="quarter" idx="3"/>
          </p:nvPr>
        </p:nvSpPr>
        <p:spPr>
          <a:xfrm>
            <a:off x="3568512" y="6539280"/>
            <a:ext cx="6202680" cy="285284"/>
          </a:xfrm>
          <a:prstGeom prst="rect">
            <a:avLst/>
          </a:prstGeom>
        </p:spPr>
        <p:txBody>
          <a:bodyPr vert="horz" lIns="0" tIns="0" rIns="0" bIns="0" rtlCol="0" anchor="b" anchorCtr="0"/>
          <a:lstStyle>
            <a:lvl1pPr algn="ctr">
              <a:defRPr sz="800">
                <a:solidFill>
                  <a:srgbClr val="FF0000"/>
                </a:solidFill>
                <a:latin typeface="Arial Narrow" panose="020B0606020202030204" pitchFamily="34" charset="0"/>
              </a:defRPr>
            </a:lvl1pPr>
          </a:lstStyle>
          <a:p>
            <a:r>
              <a:rPr lang="en-US" dirty="0"/>
              <a:t>Not for Public Release or Redistribution. The technical data in this document is controlled under the U.S. Export</a:t>
            </a:r>
          </a:p>
          <a:p>
            <a:r>
              <a:rPr lang="en-US" dirty="0"/>
              <a:t>Regulations; release to foreign persons may require an export authorization.</a:t>
            </a:r>
          </a:p>
        </p:txBody>
      </p:sp>
      <p:sp>
        <p:nvSpPr>
          <p:cNvPr id="9" name="Slide Number Placeholder 5"/>
          <p:cNvSpPr>
            <a:spLocks noGrp="1"/>
          </p:cNvSpPr>
          <p:nvPr>
            <p:ph type="sldNum" sz="quarter" idx="4"/>
          </p:nvPr>
        </p:nvSpPr>
        <p:spPr>
          <a:xfrm>
            <a:off x="10400307" y="6569452"/>
            <a:ext cx="1486893" cy="224940"/>
          </a:xfrm>
          <a:prstGeom prst="rect">
            <a:avLst/>
          </a:prstGeom>
        </p:spPr>
        <p:txBody>
          <a:bodyPr vert="horz" lIns="0" tIns="0" rIns="0" bIns="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B98F9279-7101-45AC-B135-C417C5F7337B}" type="slidenum">
              <a:rPr lang="en-US" smtClean="0"/>
              <a:pPr/>
              <a:t>‹#›</a:t>
            </a:fld>
            <a:endParaRPr lang="en-US" dirty="0"/>
          </a:p>
        </p:txBody>
      </p:sp>
      <p:sp>
        <p:nvSpPr>
          <p:cNvPr id="10" name="Date Placeholder 3"/>
          <p:cNvSpPr>
            <a:spLocks noGrp="1"/>
          </p:cNvSpPr>
          <p:nvPr>
            <p:ph type="dt" sz="half" idx="2"/>
          </p:nvPr>
        </p:nvSpPr>
        <p:spPr>
          <a:xfrm>
            <a:off x="311189" y="6633060"/>
            <a:ext cx="2743200" cy="159204"/>
          </a:xfrm>
          <a:prstGeom prst="rect">
            <a:avLst/>
          </a:prstGeom>
        </p:spPr>
        <p:txBody>
          <a:bodyPr vert="horz" lIns="0" tIns="0" rIns="0" bIns="0" rtlCol="0" anchor="b" anchorCtr="0"/>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WFIRST CGI SRR/SDR</a:t>
            </a:r>
          </a:p>
        </p:txBody>
      </p:sp>
    </p:spTree>
    <p:extLst>
      <p:ext uri="{BB962C8B-B14F-4D97-AF65-F5344CB8AC3E}">
        <p14:creationId xmlns:p14="http://schemas.microsoft.com/office/powerpoint/2010/main" val="1075020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Ø"/>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41874"/>
            <a:ext cx="6056952" cy="5490619"/>
          </a:xfrm>
        </p:spPr>
        <p:txBody>
          <a:bodyPr>
            <a:normAutofit fontScale="92500" lnSpcReduction="20000"/>
          </a:bodyPr>
          <a:lstStyle/>
          <a:p>
            <a:r>
              <a:rPr lang="en-US" sz="2500" dirty="0"/>
              <a:t>Exoplanets are challenging to directly image</a:t>
            </a:r>
          </a:p>
          <a:p>
            <a:pPr lvl="1"/>
            <a:r>
              <a:rPr lang="en-US" sz="2100" dirty="0"/>
              <a:t>The planet is lost in the glare of the star</a:t>
            </a:r>
          </a:p>
          <a:p>
            <a:r>
              <a:rPr lang="en-US" sz="2500" dirty="0"/>
              <a:t>The best star-to-planet light flux ratio we can detect today is 1,000,000</a:t>
            </a:r>
          </a:p>
          <a:p>
            <a:pPr lvl="1"/>
            <a:r>
              <a:rPr lang="en-US" sz="2100" dirty="0"/>
              <a:t>Earth twin needs 10,000 times better</a:t>
            </a:r>
          </a:p>
          <a:p>
            <a:pPr lvl="1"/>
            <a:endParaRPr lang="en-US" sz="2100" dirty="0"/>
          </a:p>
          <a:p>
            <a:r>
              <a:rPr lang="en-US" sz="2500" dirty="0"/>
              <a:t>CGI is one of two instruments on WFIRST </a:t>
            </a:r>
          </a:p>
          <a:p>
            <a:pPr lvl="1"/>
            <a:r>
              <a:rPr lang="en-US" sz="2100" dirty="0"/>
              <a:t>launch 2025</a:t>
            </a:r>
          </a:p>
          <a:p>
            <a:pPr lvl="1"/>
            <a:r>
              <a:rPr lang="en-US" sz="2100" b="1" dirty="0"/>
              <a:t>CGI will pave the way for future missions</a:t>
            </a:r>
            <a:r>
              <a:rPr lang="en-US" sz="2100" dirty="0"/>
              <a:t> capable of taking spectra of Earth analogs</a:t>
            </a:r>
          </a:p>
          <a:p>
            <a:r>
              <a:rPr lang="en-US" sz="2500" b="1" dirty="0"/>
              <a:t>WFIRST CGI</a:t>
            </a:r>
            <a:r>
              <a:rPr lang="en-US" sz="2500" dirty="0"/>
              <a:t>, a technology demonstration of space-based direct imaging, will be </a:t>
            </a:r>
            <a:r>
              <a:rPr lang="en-US" sz="2500" b="1" dirty="0"/>
              <a:t>~100-1,000 times better </a:t>
            </a:r>
            <a:r>
              <a:rPr lang="en-US" sz="2500" dirty="0"/>
              <a:t>than any current telescope</a:t>
            </a:r>
          </a:p>
          <a:p>
            <a:r>
              <a:rPr lang="en-US" sz="2500" dirty="0"/>
              <a:t>CGI will achieve </a:t>
            </a:r>
            <a:r>
              <a:rPr lang="en-US" sz="2500" b="1" dirty="0"/>
              <a:t>pioneering science </a:t>
            </a:r>
            <a:r>
              <a:rPr lang="en-US" sz="2500" dirty="0"/>
              <a:t>in direct imaging and spectroscopy of mature Jupiter analog </a:t>
            </a:r>
            <a:r>
              <a:rPr lang="en-US" sz="2500" b="1" dirty="0"/>
              <a:t>exoplanets</a:t>
            </a:r>
            <a:r>
              <a:rPr lang="en-US" sz="2500" dirty="0"/>
              <a:t> and circumstellar </a:t>
            </a:r>
            <a:r>
              <a:rPr lang="en-US" sz="2500" b="1" dirty="0"/>
              <a:t>disks</a:t>
            </a:r>
            <a:r>
              <a:rPr lang="en-US" sz="2500" dirty="0"/>
              <a:t> seen </a:t>
            </a:r>
            <a:r>
              <a:rPr lang="en-US" sz="2500" b="1" dirty="0"/>
              <a:t>in visible reflected starlight</a:t>
            </a:r>
            <a:endParaRPr lang="en-US" sz="1700" dirty="0"/>
          </a:p>
          <a:p>
            <a:pPr marL="57150" indent="0">
              <a:buNone/>
            </a:pPr>
            <a:endParaRPr lang="en-US" sz="1700" dirty="0"/>
          </a:p>
        </p:txBody>
      </p:sp>
      <p:sp>
        <p:nvSpPr>
          <p:cNvPr id="5" name="Slide Number Placeholder 4"/>
          <p:cNvSpPr>
            <a:spLocks noGrp="1"/>
          </p:cNvSpPr>
          <p:nvPr>
            <p:ph type="sldNum" sz="quarter" idx="4"/>
          </p:nvPr>
        </p:nvSpPr>
        <p:spPr/>
        <p:txBody>
          <a:bodyPr/>
          <a:lstStyle/>
          <a:p>
            <a:pPr defTabSz="457200"/>
            <a:fld id="{B98F9279-7101-45AC-B135-C417C5F7337B}" type="slidenum">
              <a:rPr lang="en-US">
                <a:solidFill>
                  <a:prstClr val="black">
                    <a:tint val="75000"/>
                  </a:prstClr>
                </a:solidFill>
              </a:rPr>
              <a:pPr defTabSz="457200"/>
              <a:t>1</a:t>
            </a:fld>
            <a:endParaRPr lang="en-US" dirty="0">
              <a:solidFill>
                <a:prstClr val="black">
                  <a:tint val="75000"/>
                </a:prstClr>
              </a:solidFill>
            </a:endParaRPr>
          </a:p>
        </p:txBody>
      </p:sp>
      <p:sp>
        <p:nvSpPr>
          <p:cNvPr id="6" name="Title 1">
            <a:extLst>
              <a:ext uri="{FF2B5EF4-FFF2-40B4-BE49-F238E27FC236}">
                <a16:creationId xmlns:a16="http://schemas.microsoft.com/office/drawing/2014/main" id="{C2BB1DB7-B007-9441-82AE-180C0A8BBFA8}"/>
              </a:ext>
            </a:extLst>
          </p:cNvPr>
          <p:cNvSpPr>
            <a:spLocks noGrp="1"/>
          </p:cNvSpPr>
          <p:nvPr>
            <p:ph type="title"/>
          </p:nvPr>
        </p:nvSpPr>
        <p:spPr>
          <a:xfrm>
            <a:off x="4730472" y="94073"/>
            <a:ext cx="5860036" cy="1062839"/>
          </a:xfrm>
        </p:spPr>
        <p:txBody>
          <a:bodyPr/>
          <a:lstStyle/>
          <a:p>
            <a:r>
              <a:rPr lang="en-US" sz="3200" dirty="0">
                <a:solidFill>
                  <a:srgbClr val="FFC000"/>
                </a:solidFill>
              </a:rPr>
              <a:t>The WFIRST Coronagraph Instrument (CGI)</a:t>
            </a:r>
          </a:p>
        </p:txBody>
      </p:sp>
      <p:pic>
        <p:nvPicPr>
          <p:cNvPr id="7" name="Picture 6">
            <a:extLst>
              <a:ext uri="{FF2B5EF4-FFF2-40B4-BE49-F238E27FC236}">
                <a16:creationId xmlns:a16="http://schemas.microsoft.com/office/drawing/2014/main" id="{FB28A427-1891-9C41-96FD-BFA54DEF7179}"/>
              </a:ext>
            </a:extLst>
          </p:cNvPr>
          <p:cNvPicPr>
            <a:picLocks noChangeAspect="1"/>
          </p:cNvPicPr>
          <p:nvPr/>
        </p:nvPicPr>
        <p:blipFill>
          <a:blip r:embed="rId3"/>
          <a:stretch>
            <a:fillRect/>
          </a:stretch>
        </p:blipFill>
        <p:spPr>
          <a:xfrm>
            <a:off x="7968393" y="1327377"/>
            <a:ext cx="1913423" cy="2391778"/>
          </a:xfrm>
          <a:prstGeom prst="rect">
            <a:avLst/>
          </a:prstGeom>
        </p:spPr>
      </p:pic>
      <p:pic>
        <p:nvPicPr>
          <p:cNvPr id="11" name="Picture 10">
            <a:extLst>
              <a:ext uri="{FF2B5EF4-FFF2-40B4-BE49-F238E27FC236}">
                <a16:creationId xmlns:a16="http://schemas.microsoft.com/office/drawing/2014/main" id="{E11F2A91-544F-7245-985E-F25E7B3ABB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3580" y="4226052"/>
            <a:ext cx="3106928" cy="2631948"/>
          </a:xfrm>
          <a:prstGeom prst="rect">
            <a:avLst/>
          </a:prstGeom>
          <a:noFill/>
          <a:ln>
            <a:noFill/>
          </a:ln>
        </p:spPr>
      </p:pic>
      <p:sp>
        <p:nvSpPr>
          <p:cNvPr id="12" name="Oval 11">
            <a:extLst>
              <a:ext uri="{FF2B5EF4-FFF2-40B4-BE49-F238E27FC236}">
                <a16:creationId xmlns:a16="http://schemas.microsoft.com/office/drawing/2014/main" id="{71F618BE-19FE-DF43-82F3-9907328B2E2D}"/>
              </a:ext>
            </a:extLst>
          </p:cNvPr>
          <p:cNvSpPr>
            <a:spLocks noChangeAspect="1"/>
          </p:cNvSpPr>
          <p:nvPr/>
        </p:nvSpPr>
        <p:spPr>
          <a:xfrm>
            <a:off x="8829903" y="2226513"/>
            <a:ext cx="213064" cy="212868"/>
          </a:xfrm>
          <a:prstGeom prst="ellipse">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cxnSp>
        <p:nvCxnSpPr>
          <p:cNvPr id="14" name="Straight Connector 13">
            <a:extLst>
              <a:ext uri="{FF2B5EF4-FFF2-40B4-BE49-F238E27FC236}">
                <a16:creationId xmlns:a16="http://schemas.microsoft.com/office/drawing/2014/main" id="{12B582D1-B46F-2A43-B8AE-1930F4468277}"/>
              </a:ext>
            </a:extLst>
          </p:cNvPr>
          <p:cNvCxnSpPr>
            <a:cxnSpLocks/>
            <a:stCxn id="12" idx="3"/>
          </p:cNvCxnSpPr>
          <p:nvPr/>
        </p:nvCxnSpPr>
        <p:spPr>
          <a:xfrm flipH="1">
            <a:off x="8067170" y="2408208"/>
            <a:ext cx="793937" cy="295689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C6F0FD-9E3A-EE47-87C6-366A5411AFEF}"/>
              </a:ext>
            </a:extLst>
          </p:cNvPr>
          <p:cNvCxnSpPr>
            <a:cxnSpLocks/>
          </p:cNvCxnSpPr>
          <p:nvPr/>
        </p:nvCxnSpPr>
        <p:spPr>
          <a:xfrm>
            <a:off x="9013507" y="2403451"/>
            <a:ext cx="665381" cy="27462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1823C414-0BAE-C44A-9709-7B119C8412E1}"/>
              </a:ext>
            </a:extLst>
          </p:cNvPr>
          <p:cNvSpPr>
            <a:spLocks noChangeAspect="1"/>
          </p:cNvSpPr>
          <p:nvPr/>
        </p:nvSpPr>
        <p:spPr>
          <a:xfrm>
            <a:off x="8092306" y="4564599"/>
            <a:ext cx="1627907" cy="1626410"/>
          </a:xfrm>
          <a:prstGeom prst="ellipse">
            <a:avLst/>
          </a:prstGeom>
          <a:no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4" name="Oval 23">
            <a:extLst>
              <a:ext uri="{FF2B5EF4-FFF2-40B4-BE49-F238E27FC236}">
                <a16:creationId xmlns:a16="http://schemas.microsoft.com/office/drawing/2014/main" id="{FCE4B546-51D8-9546-A19B-D5C98B1F2EB9}"/>
              </a:ext>
            </a:extLst>
          </p:cNvPr>
          <p:cNvSpPr>
            <a:spLocks noChangeAspect="1"/>
          </p:cNvSpPr>
          <p:nvPr/>
        </p:nvSpPr>
        <p:spPr>
          <a:xfrm>
            <a:off x="9093268" y="4896951"/>
            <a:ext cx="86088" cy="86009"/>
          </a:xfrm>
          <a:prstGeom prst="ellipse">
            <a:avLst/>
          </a:prstGeom>
          <a:solidFill>
            <a:srgbClr val="ECEF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5" name="Oval 24">
            <a:extLst>
              <a:ext uri="{FF2B5EF4-FFF2-40B4-BE49-F238E27FC236}">
                <a16:creationId xmlns:a16="http://schemas.microsoft.com/office/drawing/2014/main" id="{E2E7C8EC-F8F0-EA4A-9025-B59952BF5BAC}"/>
              </a:ext>
            </a:extLst>
          </p:cNvPr>
          <p:cNvSpPr>
            <a:spLocks noChangeAspect="1"/>
          </p:cNvSpPr>
          <p:nvPr/>
        </p:nvSpPr>
        <p:spPr>
          <a:xfrm>
            <a:off x="9080757" y="4884450"/>
            <a:ext cx="111913" cy="111812"/>
          </a:xfrm>
          <a:prstGeom prst="ellipse">
            <a:avLst/>
          </a:prstGeom>
          <a:noFill/>
          <a:ln w="127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1337645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1213</Words>
  <Application>Microsoft Macintosh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Wingdings</vt:lpstr>
      <vt:lpstr>1_Office Theme</vt:lpstr>
      <vt:lpstr>The WFIRST Coronagraph Instrument (CGI)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WFIRST Coronagraph Instrument (CGI)</dc:title>
  <dc:creator>Microsoft Office User</dc:creator>
  <cp:lastModifiedBy>Microsoft Office User</cp:lastModifiedBy>
  <cp:revision>1</cp:revision>
  <dcterms:created xsi:type="dcterms:W3CDTF">2020-04-28T21:14:14Z</dcterms:created>
  <dcterms:modified xsi:type="dcterms:W3CDTF">2020-04-28T21:14:57Z</dcterms:modified>
</cp:coreProperties>
</file>